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3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9" r:id="rId3"/>
    <p:sldId id="394" r:id="rId4"/>
    <p:sldId id="397" r:id="rId5"/>
    <p:sldId id="261" r:id="rId6"/>
    <p:sldId id="264" r:id="rId7"/>
    <p:sldId id="265" r:id="rId8"/>
    <p:sldId id="266" r:id="rId9"/>
    <p:sldId id="377" r:id="rId10"/>
    <p:sldId id="378" r:id="rId11"/>
    <p:sldId id="382" r:id="rId12"/>
    <p:sldId id="383" r:id="rId13"/>
    <p:sldId id="268" r:id="rId14"/>
    <p:sldId id="269" r:id="rId15"/>
    <p:sldId id="384" r:id="rId16"/>
    <p:sldId id="270" r:id="rId17"/>
    <p:sldId id="258" r:id="rId18"/>
    <p:sldId id="275" r:id="rId19"/>
    <p:sldId id="391" r:id="rId20"/>
    <p:sldId id="385" r:id="rId21"/>
    <p:sldId id="386" r:id="rId22"/>
    <p:sldId id="387" r:id="rId23"/>
    <p:sldId id="388" r:id="rId24"/>
    <p:sldId id="389" r:id="rId25"/>
    <p:sldId id="390" r:id="rId26"/>
    <p:sldId id="392" r:id="rId27"/>
    <p:sldId id="393" r:id="rId28"/>
    <p:sldId id="271" r:id="rId29"/>
    <p:sldId id="276" r:id="rId30"/>
    <p:sldId id="277" r:id="rId31"/>
    <p:sldId id="279" r:id="rId32"/>
    <p:sldId id="297" r:id="rId33"/>
    <p:sldId id="298" r:id="rId34"/>
    <p:sldId id="299" r:id="rId35"/>
    <p:sldId id="301" r:id="rId36"/>
    <p:sldId id="307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9" r:id="rId47"/>
    <p:sldId id="320" r:id="rId48"/>
    <p:sldId id="322" r:id="rId49"/>
    <p:sldId id="326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290" r:id="rId61"/>
    <p:sldId id="292" r:id="rId62"/>
    <p:sldId id="293" r:id="rId63"/>
    <p:sldId id="294" r:id="rId64"/>
    <p:sldId id="295" r:id="rId65"/>
    <p:sldId id="296" r:id="rId66"/>
    <p:sldId id="399" r:id="rId67"/>
    <p:sldId id="373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78A"/>
    <a:srgbClr val="575147"/>
    <a:srgbClr val="857B6D"/>
    <a:srgbClr val="454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7" autoAdjust="0"/>
    <p:restoredTop sz="86451" autoAdjust="0"/>
  </p:normalViewPr>
  <p:slideViewPr>
    <p:cSldViewPr snapToGrid="0" snapToObjects="1">
      <p:cViewPr varScale="1">
        <p:scale>
          <a:sx n="137" d="100"/>
          <a:sy n="137" d="100"/>
        </p:scale>
        <p:origin x="164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Titel der 1. PP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B755-C992-4D5F-B6BC-B9B45CA3851F}" type="datetime1">
              <a:rPr lang="de-DE" smtClean="0"/>
              <a:t>27.05.2025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Name usw.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24ABF-0B22-7947-9D77-53074BDB71DC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34920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Titel der 1. PP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2E13E-3EE8-4D0A-AD80-6AAB020A7E1F}" type="datetime1">
              <a:rPr lang="de-DE" smtClean="0"/>
              <a:t>27.05.2025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Name usw.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5D6E7-56CC-3E43-80C6-D6C6C9F46F6C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657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812E13E-3EE8-4D0A-AD80-6AAB020A7E1F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77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081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770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663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79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967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25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543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731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471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57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72A786-A7F8-430D-9471-056F2593EE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ABE5E7-1B15-4B05-AB9B-2166002DED83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295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3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963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798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155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293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679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035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028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895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23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82B4C-A674-4EE2-BF81-EF0B6317F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C059665-5FF3-9FE9-11C7-CC47ECEDC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2A6E21E-0943-7275-C161-4F40AFF1E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719445-F3C4-8AE2-E449-C1E1481375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ABE5E7-1B15-4B05-AB9B-2166002DED83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821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924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72A786-A7F8-430D-9471-056F2593EE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ABE5E7-1B15-4B05-AB9B-2166002DED83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1219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981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402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673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9454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84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5336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6137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59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72A786-A7F8-430D-9471-056F2593EE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ABE5E7-1B15-4B05-AB9B-2166002DED83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4591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3096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9681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2649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3019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652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9788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9069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9363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6553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72A786-A7F8-430D-9471-056F2593EE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ABE5E7-1B15-4B05-AB9B-2166002DED83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84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5268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6802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2822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5003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6856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5304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2628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1458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098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7224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20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4374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4011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7717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7588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3821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7799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72A786-A7F8-430D-9471-056F2593EE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ABE5E7-1B15-4B05-AB9B-2166002DED83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2219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59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04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03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765D8-A462-40F2-A0A2-8C573834D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FA114D-6F50-4769-BCF6-F59E26E8B97A}" type="datetime1">
              <a:rPr lang="de-DE" smtClean="0"/>
              <a:t>27.05.2025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08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22528" y="2130426"/>
            <a:ext cx="10169472" cy="1470025"/>
          </a:xfrm>
        </p:spPr>
        <p:txBody>
          <a:bodyPr/>
          <a:lstStyle/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22528" y="3886200"/>
            <a:ext cx="1016947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741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05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803027" y="274639"/>
            <a:ext cx="6832972" cy="5851525"/>
          </a:xfrm>
        </p:spPr>
        <p:txBody>
          <a:bodyPr vert="eaVert"/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770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1999" y="4406901"/>
            <a:ext cx="92942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31999" y="2906713"/>
            <a:ext cx="92942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2396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022528" y="1600201"/>
            <a:ext cx="46830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74933" y="1600201"/>
            <a:ext cx="47074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127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22528" y="1759053"/>
            <a:ext cx="46548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22528" y="2398816"/>
            <a:ext cx="4654840" cy="3727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testo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/>
              <a:t>Quinto </a:t>
            </a:r>
            <a:r>
              <a:rPr lang="en-US" dirty="0" err="1"/>
              <a:t>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840187" y="1759053"/>
            <a:ext cx="47422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testo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840187" y="2398815"/>
            <a:ext cx="4742213" cy="37273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testo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/>
              <a:t>Quinto </a:t>
            </a:r>
            <a:r>
              <a:rPr lang="en-US" dirty="0" err="1"/>
              <a:t>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72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25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0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221" y="273050"/>
            <a:ext cx="36073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3491" y="273051"/>
            <a:ext cx="581890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testo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/>
              <a:t>Quinto </a:t>
            </a:r>
            <a:r>
              <a:rPr lang="en-US" dirty="0" err="1"/>
              <a:t>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9221" y="1435101"/>
            <a:ext cx="36073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testo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</p:spTree>
    <p:extLst>
      <p:ext uri="{BB962C8B-B14F-4D97-AF65-F5344CB8AC3E}">
        <p14:creationId xmlns:p14="http://schemas.microsoft.com/office/powerpoint/2010/main" val="300371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081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/>
          <p:nvPr userDrawn="1"/>
        </p:nvSpPr>
        <p:spPr>
          <a:xfrm>
            <a:off x="0" y="0"/>
            <a:ext cx="1771672" cy="6872342"/>
          </a:xfrm>
          <a:prstGeom prst="rect">
            <a:avLst/>
          </a:prstGeom>
          <a:solidFill>
            <a:srgbClr val="A09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A0978A"/>
              </a:solidFill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022528" y="274638"/>
            <a:ext cx="9559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22528" y="1600201"/>
            <a:ext cx="9559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2477" y="274638"/>
            <a:ext cx="1066717" cy="162560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09C7F712-197F-F243-BF30-1CBD29A9DB5B}"/>
              </a:ext>
            </a:extLst>
          </p:cNvPr>
          <p:cNvSpPr txBox="1"/>
          <p:nvPr userDrawn="1"/>
        </p:nvSpPr>
        <p:spPr>
          <a:xfrm>
            <a:off x="185632" y="6139996"/>
            <a:ext cx="15860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000" dirty="0">
                <a:solidFill>
                  <a:schemeClr val="bg1"/>
                </a:solidFill>
              </a:rPr>
              <a:t>26.05.2025</a:t>
            </a:r>
            <a:endParaRPr lang="x-none" sz="1000" dirty="0">
              <a:solidFill>
                <a:schemeClr val="bg1"/>
              </a:solidFill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09C7F712-197F-F243-BF30-1CBD29A9DB5B}"/>
              </a:ext>
            </a:extLst>
          </p:cNvPr>
          <p:cNvSpPr txBox="1"/>
          <p:nvPr userDrawn="1"/>
        </p:nvSpPr>
        <p:spPr>
          <a:xfrm>
            <a:off x="185632" y="6339436"/>
            <a:ext cx="15860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130AE3A1-7E53-FA48-AEFD-7D7BA973F4D1}" type="slidenum">
              <a:rPr lang="x-none" sz="1000" smtClean="0">
                <a:solidFill>
                  <a:schemeClr val="tx1"/>
                </a:solidFill>
              </a:rPr>
              <a:t>‹Nr.›</a:t>
            </a:fld>
            <a:endParaRPr lang="x-non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A0978A"/>
          </a:solidFill>
          <a:latin typeface="PT San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T San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T San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T San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T San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T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uecken.tala-med.info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tjosef.it/newslette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524000" y="6134101"/>
            <a:ext cx="9175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26.05.2025</a:t>
            </a:r>
            <a:endParaRPr lang="it-IT" sz="10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B95891-495D-456A-B55B-742BF1A76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7859"/>
            <a:ext cx="12191999" cy="71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1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Anatomische</a:t>
            </a:r>
            <a:r>
              <a:rPr lang="en-US" dirty="0"/>
              <a:t> </a:t>
            </a:r>
            <a:r>
              <a:rPr lang="en-US" dirty="0" err="1"/>
              <a:t>Umgebung</a:t>
            </a:r>
            <a:endParaRPr lang="it-IT" dirty="0"/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2806792-267C-4BCB-8F9E-58F10BB689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74" r="22963"/>
          <a:stretch/>
        </p:blipFill>
        <p:spPr>
          <a:xfrm>
            <a:off x="2704640" y="1415122"/>
            <a:ext cx="4957683" cy="5168240"/>
          </a:xfrm>
          <a:prstGeom prst="rect">
            <a:avLst/>
          </a:prstGeom>
        </p:spPr>
      </p:pic>
      <p:pic>
        <p:nvPicPr>
          <p:cNvPr id="5" name="Immagine 3">
            <a:extLst>
              <a:ext uri="{FF2B5EF4-FFF2-40B4-BE49-F238E27FC236}">
                <a16:creationId xmlns:a16="http://schemas.microsoft.com/office/drawing/2014/main" id="{46E35607-6D8B-47CD-BD4E-2B8D3EC3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744" y="1434263"/>
            <a:ext cx="4707595" cy="514909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007FED1-C017-45A9-A774-37346C6FAD23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31868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9976" y="274638"/>
            <a:ext cx="8332423" cy="1143000"/>
          </a:xfrm>
        </p:spPr>
        <p:txBody>
          <a:bodyPr/>
          <a:lstStyle/>
          <a:p>
            <a:r>
              <a:rPr lang="en-US" altLang="de-DE" dirty="0"/>
              <a:t> </a:t>
            </a:r>
            <a:r>
              <a:rPr lang="en-US" altLang="de-DE" dirty="0" err="1"/>
              <a:t>Mögliche</a:t>
            </a:r>
            <a:r>
              <a:rPr lang="en-US" altLang="de-DE" dirty="0"/>
              <a:t> </a:t>
            </a:r>
            <a:r>
              <a:rPr lang="en-US" altLang="de-DE" dirty="0" err="1"/>
              <a:t>Behandlungen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de-DE" sz="2400" b="1" dirty="0" err="1"/>
              <a:t>Medikamentös</a:t>
            </a:r>
            <a:r>
              <a:rPr lang="en-US" altLang="de-DE" sz="2400" b="1" dirty="0"/>
              <a:t>: </a:t>
            </a:r>
          </a:p>
          <a:p>
            <a:r>
              <a:rPr lang="en-US" altLang="de-DE" sz="2400" dirty="0" err="1"/>
              <a:t>Antiphlogistika</a:t>
            </a:r>
            <a:r>
              <a:rPr lang="en-US" altLang="de-DE" sz="2400" dirty="0"/>
              <a:t>, </a:t>
            </a:r>
            <a:r>
              <a:rPr lang="en-US" altLang="de-DE" sz="2400" dirty="0" err="1"/>
              <a:t>Analgetika</a:t>
            </a:r>
            <a:endParaRPr lang="en-US" altLang="de-DE" sz="2400" dirty="0"/>
          </a:p>
          <a:p>
            <a:endParaRPr lang="en-US" altLang="de-DE" sz="2400" dirty="0"/>
          </a:p>
          <a:p>
            <a:pPr marL="0" indent="0">
              <a:buNone/>
            </a:pPr>
            <a:r>
              <a:rPr lang="en-US" altLang="de-DE" sz="2400" b="1" dirty="0" err="1"/>
              <a:t>Infiltrativ</a:t>
            </a:r>
            <a:r>
              <a:rPr lang="en-US" altLang="de-DE" sz="2400" b="1" dirty="0"/>
              <a:t>: </a:t>
            </a:r>
          </a:p>
          <a:p>
            <a:r>
              <a:rPr lang="en-US" altLang="de-DE" sz="2400" dirty="0" err="1"/>
              <a:t>gezielte</a:t>
            </a:r>
            <a:r>
              <a:rPr lang="en-US" altLang="de-DE" sz="2400" dirty="0"/>
              <a:t> Infiltration, </a:t>
            </a:r>
            <a:r>
              <a:rPr lang="mr-IN" altLang="de-DE" sz="2400" dirty="0">
                <a:latin typeface="Mangal" panose="02040503050203030202" pitchFamily="18" charset="0"/>
              </a:rPr>
              <a:t>…</a:t>
            </a:r>
            <a:r>
              <a:rPr lang="en-US" altLang="de-DE" sz="2400" dirty="0"/>
              <a:t> </a:t>
            </a:r>
          </a:p>
          <a:p>
            <a:endParaRPr lang="en-US" altLang="de-DE" sz="2400" dirty="0"/>
          </a:p>
          <a:p>
            <a:pPr marL="0" indent="0">
              <a:buNone/>
            </a:pPr>
            <a:r>
              <a:rPr lang="en-US" altLang="de-DE" sz="2400" b="1" dirty="0"/>
              <a:t>Physio- </a:t>
            </a:r>
            <a:r>
              <a:rPr lang="en-US" altLang="de-DE" sz="2400" b="1" dirty="0" err="1"/>
              <a:t>Bewegungstherapie</a:t>
            </a:r>
            <a:r>
              <a:rPr lang="en-US" altLang="de-DE" sz="2400" b="1" dirty="0"/>
              <a:t>:</a:t>
            </a:r>
            <a:r>
              <a:rPr lang="en-US" altLang="de-DE" sz="2400" dirty="0"/>
              <a:t> </a:t>
            </a:r>
            <a:r>
              <a:rPr lang="mr-IN" altLang="de-DE" sz="2400" dirty="0">
                <a:latin typeface="Mangal" panose="02040503050203030202" pitchFamily="18" charset="0"/>
              </a:rPr>
              <a:t>…</a:t>
            </a:r>
            <a:endParaRPr lang="de-AT" altLang="de-DE" sz="2400" dirty="0"/>
          </a:p>
          <a:p>
            <a:endParaRPr lang="de-AT" altLang="de-DE" sz="2400" dirty="0"/>
          </a:p>
          <a:p>
            <a:pPr marL="0" indent="0">
              <a:buNone/>
            </a:pPr>
            <a:r>
              <a:rPr lang="de-AT" altLang="de-DE" sz="2400" b="1" dirty="0"/>
              <a:t>Psychologische Unterstützung:</a:t>
            </a:r>
            <a:r>
              <a:rPr lang="de-AT" altLang="de-DE" sz="2400" dirty="0"/>
              <a:t> ...</a:t>
            </a:r>
          </a:p>
          <a:p>
            <a:pPr marL="0" indent="0">
              <a:buNone/>
            </a:pPr>
            <a:endParaRPr lang="de-AT" altLang="de-DE" sz="2400" dirty="0"/>
          </a:p>
          <a:p>
            <a:pPr marL="0" indent="0">
              <a:buNone/>
            </a:pPr>
            <a:r>
              <a:rPr lang="de-AT" altLang="de-DE" sz="2400" b="1" dirty="0"/>
              <a:t>Operation: </a:t>
            </a:r>
            <a:r>
              <a:rPr lang="de-AT" altLang="de-DE" sz="2400" dirty="0"/>
              <a:t>…</a:t>
            </a:r>
            <a:endParaRPr lang="en-US" altLang="de-DE" sz="2400" dirty="0"/>
          </a:p>
        </p:txBody>
      </p:sp>
      <p:sp>
        <p:nvSpPr>
          <p:cNvPr id="4" name="Freccia destra 2">
            <a:extLst>
              <a:ext uri="{FF2B5EF4-FFF2-40B4-BE49-F238E27FC236}">
                <a16:creationId xmlns:a16="http://schemas.microsoft.com/office/drawing/2014/main" id="{35BDCA0D-6DB9-4C8C-83AA-D079DB7A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528" y="585788"/>
            <a:ext cx="1101725" cy="5207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575147"/>
          </a:solidFill>
          <a:ln w="9525">
            <a:solidFill>
              <a:srgbClr val="57514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Immagine 4" descr="download.jpg">
            <a:extLst>
              <a:ext uri="{FF2B5EF4-FFF2-40B4-BE49-F238E27FC236}">
                <a16:creationId xmlns:a16="http://schemas.microsoft.com/office/drawing/2014/main" id="{21EDC575-9EC2-4C40-8936-8F54F5F3F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87" y="2483920"/>
            <a:ext cx="418941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A6923D8-F284-4C29-B887-C585AC0B8E03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109091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9976" y="274638"/>
            <a:ext cx="8332423" cy="1143000"/>
          </a:xfrm>
        </p:spPr>
        <p:txBody>
          <a:bodyPr/>
          <a:lstStyle/>
          <a:p>
            <a:r>
              <a:rPr lang="en-US" altLang="de-DE" dirty="0" err="1"/>
              <a:t>Stichwort</a:t>
            </a:r>
            <a:r>
              <a:rPr lang="en-US" altLang="de-DE" dirty="0"/>
              <a:t>: </a:t>
            </a:r>
            <a:r>
              <a:rPr lang="en-US" altLang="de-DE" dirty="0" err="1"/>
              <a:t>Fibromialgie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altLang="de-DE" dirty="0" err="1"/>
              <a:t>Schmerzen</a:t>
            </a:r>
            <a:r>
              <a:rPr lang="it-IT" altLang="de-DE" dirty="0"/>
              <a:t> (</a:t>
            </a:r>
            <a:r>
              <a:rPr lang="it-IT" altLang="de-DE" dirty="0" err="1"/>
              <a:t>unbeständig</a:t>
            </a:r>
            <a:r>
              <a:rPr lang="it-IT" altLang="de-DE" dirty="0"/>
              <a:t>) an </a:t>
            </a:r>
            <a:r>
              <a:rPr lang="it-IT" altLang="de-DE" dirty="0" err="1"/>
              <a:t>Knochen</a:t>
            </a:r>
            <a:r>
              <a:rPr lang="it-IT" altLang="de-DE" dirty="0"/>
              <a:t> und </a:t>
            </a:r>
            <a:r>
              <a:rPr lang="it-IT" altLang="de-DE" dirty="0" err="1"/>
              <a:t>Muskelapparat</a:t>
            </a:r>
            <a:endParaRPr lang="it-IT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it-IT" altLang="de-DE" dirty="0" err="1"/>
              <a:t>Chronische</a:t>
            </a:r>
            <a:r>
              <a:rPr lang="it-IT" altLang="de-DE" dirty="0"/>
              <a:t> </a:t>
            </a:r>
            <a:r>
              <a:rPr lang="it-IT" altLang="de-DE" dirty="0" err="1"/>
              <a:t>Müdigkeit</a:t>
            </a:r>
            <a:r>
              <a:rPr lang="it-IT" altLang="de-DE" dirty="0"/>
              <a:t>/</a:t>
            </a:r>
            <a:r>
              <a:rPr lang="it-IT" altLang="de-DE" dirty="0" err="1"/>
              <a:t>Erschöpfung</a:t>
            </a:r>
            <a:endParaRPr lang="it-IT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it-IT" altLang="de-DE" dirty="0" err="1"/>
              <a:t>Schlafstörung</a:t>
            </a:r>
            <a:r>
              <a:rPr lang="it-IT" alt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de-DE" dirty="0" err="1"/>
              <a:t>Kopfschmerzen</a:t>
            </a:r>
            <a:r>
              <a:rPr lang="it-IT" altLang="de-DE" dirty="0"/>
              <a:t>/</a:t>
            </a:r>
            <a:r>
              <a:rPr lang="it-IT" altLang="de-DE" dirty="0" err="1"/>
              <a:t>Migräne</a:t>
            </a:r>
            <a:endParaRPr lang="it-IT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it-IT" altLang="de-DE" dirty="0" err="1"/>
              <a:t>Kognitive</a:t>
            </a:r>
            <a:r>
              <a:rPr lang="it-IT" altLang="de-DE" dirty="0"/>
              <a:t> </a:t>
            </a:r>
            <a:r>
              <a:rPr lang="it-IT" altLang="de-DE" dirty="0" err="1"/>
              <a:t>Störung</a:t>
            </a:r>
            <a:r>
              <a:rPr lang="it-IT" altLang="de-DE" dirty="0"/>
              <a:t>/</a:t>
            </a:r>
            <a:r>
              <a:rPr lang="it-IT" altLang="en-US" dirty="0"/>
              <a:t>”</a:t>
            </a:r>
            <a:r>
              <a:rPr lang="it-IT" altLang="ja-JP" dirty="0" err="1"/>
              <a:t>fibro</a:t>
            </a:r>
            <a:r>
              <a:rPr lang="it-IT" altLang="ja-JP" dirty="0"/>
              <a:t>- </a:t>
            </a:r>
            <a:r>
              <a:rPr lang="it-IT" altLang="ja-JP" dirty="0" err="1"/>
              <a:t>fog</a:t>
            </a:r>
            <a:r>
              <a:rPr lang="it-IT" altLang="en-US" dirty="0"/>
              <a:t>”</a:t>
            </a:r>
            <a:endParaRPr lang="it-IT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it-IT" altLang="de-DE" dirty="0" err="1"/>
              <a:t>Gemütsverstimmung</a:t>
            </a:r>
            <a:endParaRPr lang="it-IT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it-IT" altLang="de-DE" dirty="0" err="1"/>
              <a:t>Magen</a:t>
            </a:r>
            <a:r>
              <a:rPr lang="it-IT" altLang="de-DE" dirty="0"/>
              <a:t>/</a:t>
            </a:r>
            <a:r>
              <a:rPr lang="it-IT" altLang="de-DE" dirty="0" err="1"/>
              <a:t>Darm</a:t>
            </a:r>
            <a:r>
              <a:rPr lang="it-IT" altLang="de-DE" dirty="0"/>
              <a:t>- </a:t>
            </a:r>
            <a:r>
              <a:rPr lang="it-IT" altLang="de-DE" dirty="0" err="1"/>
              <a:t>Beschwerden</a:t>
            </a:r>
            <a:endParaRPr lang="it-IT" altLang="de-DE" dirty="0"/>
          </a:p>
        </p:txBody>
      </p:sp>
      <p:sp>
        <p:nvSpPr>
          <p:cNvPr id="4" name="Freccia destra 2">
            <a:extLst>
              <a:ext uri="{FF2B5EF4-FFF2-40B4-BE49-F238E27FC236}">
                <a16:creationId xmlns:a16="http://schemas.microsoft.com/office/drawing/2014/main" id="{35BDCA0D-6DB9-4C8C-83AA-D079DB7A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528" y="585788"/>
            <a:ext cx="1101725" cy="5207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575147"/>
          </a:solidFill>
          <a:ln w="9525">
            <a:solidFill>
              <a:srgbClr val="57514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890A4E6-C232-4410-BFD2-10391C246E8E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219124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Warnzeichen – „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flags</a:t>
            </a:r>
            <a:r>
              <a:rPr lang="de-DE" dirty="0"/>
              <a:t>“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Hinweise für Fraktur / Osteoporose</a:t>
            </a:r>
          </a:p>
          <a:p>
            <a:r>
              <a:rPr lang="de-DE" dirty="0"/>
              <a:t>Hinweise für Infektion </a:t>
            </a:r>
          </a:p>
          <a:p>
            <a:pPr lvl="1"/>
            <a:r>
              <a:rPr lang="de-DE" dirty="0"/>
              <a:t>Auch nächtlich betonter Schmerz</a:t>
            </a:r>
          </a:p>
          <a:p>
            <a:r>
              <a:rPr lang="de-DE" dirty="0"/>
              <a:t>Hinweis für Radikulopathie / Neuropathie</a:t>
            </a:r>
          </a:p>
          <a:p>
            <a:pPr lvl="1"/>
            <a:r>
              <a:rPr lang="de-DE" dirty="0"/>
              <a:t>Ausstrahlende Schmerzen, neurologische Ausfälle</a:t>
            </a:r>
          </a:p>
          <a:p>
            <a:r>
              <a:rPr lang="de-DE" dirty="0"/>
              <a:t>Tumor / Metastasen</a:t>
            </a:r>
          </a:p>
          <a:p>
            <a:r>
              <a:rPr lang="de-DE" dirty="0"/>
              <a:t>Axiale Spondyloarthritis</a:t>
            </a:r>
          </a:p>
          <a:p>
            <a:pPr lvl="1"/>
            <a:r>
              <a:rPr lang="de-DE" dirty="0"/>
              <a:t>Länger anhaltende Kreuzschmerzen &lt; 45 Jahren, Morgensteifigkeit, andere chronisch entzündliche Erkrankungen (Psoriasis, Darm)</a:t>
            </a:r>
            <a:endParaRPr lang="de-I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487214-2E91-478F-AC09-44BBCFA551F8}"/>
              </a:ext>
            </a:extLst>
          </p:cNvPr>
          <p:cNvSpPr txBox="1"/>
          <p:nvPr/>
        </p:nvSpPr>
        <p:spPr>
          <a:xfrm>
            <a:off x="10973483" y="34706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Tischler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409709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Wann Bildgebung?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Besonders starke Schmerzen</a:t>
            </a:r>
          </a:p>
          <a:p>
            <a:r>
              <a:rPr lang="de-DE" dirty="0"/>
              <a:t>Nach zwei Wochen wenn radikuläre Ausstrahlung</a:t>
            </a:r>
          </a:p>
          <a:p>
            <a:r>
              <a:rPr lang="de-DE" dirty="0"/>
              <a:t>Nach vier Wochen bei unkomplizierten Rückenschmerzen</a:t>
            </a:r>
          </a:p>
          <a:p>
            <a:r>
              <a:rPr lang="de-DE" dirty="0"/>
              <a:t>Ausgeprägte neurologische Störungen</a:t>
            </a:r>
          </a:p>
          <a:p>
            <a:r>
              <a:rPr lang="de-DE" dirty="0"/>
              <a:t>Hinweis für entzündlich/malignen Prozess oder Traumata</a:t>
            </a:r>
          </a:p>
          <a:p>
            <a:r>
              <a:rPr lang="de-DE" dirty="0"/>
              <a:t>Verdacht auf segmentale Instabilität</a:t>
            </a:r>
          </a:p>
          <a:p>
            <a:r>
              <a:rPr lang="de-DE" dirty="0"/>
              <a:t>Verdacht auf rheumatologische Grunderkrankung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C65A2E-F68A-4BCE-AE4A-31366CC385F8}"/>
              </a:ext>
            </a:extLst>
          </p:cNvPr>
          <p:cNvSpPr txBox="1"/>
          <p:nvPr/>
        </p:nvSpPr>
        <p:spPr>
          <a:xfrm>
            <a:off x="10973483" y="34706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Tischler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364292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/>
              <a:t>Diagnostische</a:t>
            </a:r>
            <a:r>
              <a:rPr lang="en-US" altLang="de-DE" dirty="0"/>
              <a:t> </a:t>
            </a:r>
            <a:r>
              <a:rPr lang="en-US" altLang="de-DE" dirty="0" err="1"/>
              <a:t>Untersuchungen</a:t>
            </a:r>
            <a:endParaRPr lang="it-IT" dirty="0"/>
          </a:p>
        </p:txBody>
      </p:sp>
      <p:sp>
        <p:nvSpPr>
          <p:cNvPr id="8" name="CasellaDiTesto 4">
            <a:extLst>
              <a:ext uri="{FF2B5EF4-FFF2-40B4-BE49-F238E27FC236}">
                <a16:creationId xmlns:a16="http://schemas.microsoft.com/office/drawing/2014/main" id="{6285AF1B-EF4C-42E0-9023-7E65BD22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691" y="5763312"/>
            <a:ext cx="224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de-DE" sz="2000" dirty="0" err="1">
                <a:latin typeface="PT Sans" panose="020B0503020203020204" pitchFamily="34" charset="0"/>
              </a:rPr>
              <a:t>Magnetresonanz</a:t>
            </a:r>
            <a:endParaRPr lang="en-US" altLang="de-DE" sz="2000" dirty="0">
              <a:latin typeface="PT Sans" panose="020B0503020203020204" pitchFamily="34" charset="0"/>
            </a:endParaRPr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id="{4BAD409A-8F99-4994-9A3D-6D7339201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96" y="1581343"/>
            <a:ext cx="3085397" cy="410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6">
            <a:extLst>
              <a:ext uri="{FF2B5EF4-FFF2-40B4-BE49-F238E27FC236}">
                <a16:creationId xmlns:a16="http://schemas.microsoft.com/office/drawing/2014/main" id="{2719FC76-B2D5-4586-815B-1A0F9FAB8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5" t="25008" r="15309" b="24692"/>
          <a:stretch>
            <a:fillRect/>
          </a:stretch>
        </p:blipFill>
        <p:spPr bwMode="auto">
          <a:xfrm flipH="1">
            <a:off x="5856328" y="1566069"/>
            <a:ext cx="2568582" cy="412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7">
            <a:extLst>
              <a:ext uri="{FF2B5EF4-FFF2-40B4-BE49-F238E27FC236}">
                <a16:creationId xmlns:a16="http://schemas.microsoft.com/office/drawing/2014/main" id="{7497C6B2-0497-4374-92B0-83A9D1FE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584" y="5764424"/>
            <a:ext cx="10960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2000" dirty="0" err="1">
                <a:latin typeface="PT Sans" panose="020B0503020203020204" pitchFamily="34" charset="0"/>
              </a:rPr>
              <a:t>Röntgen</a:t>
            </a:r>
            <a:endParaRPr lang="en-US" altLang="de-DE" sz="2000" dirty="0">
              <a:latin typeface="PT Sans" panose="020B0503020203020204" pitchFamily="34" charset="0"/>
            </a:endParaRPr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E170C1F8-536D-473F-AF76-FA62779CB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721827"/>
            <a:ext cx="895705" cy="570104"/>
          </a:xfrm>
          <a:prstGeom prst="rightArrow">
            <a:avLst>
              <a:gd name="adj1" fmla="val 50000"/>
              <a:gd name="adj2" fmla="val 49677"/>
            </a:avLst>
          </a:prstGeom>
          <a:solidFill>
            <a:srgbClr val="A0978A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CB616B0-0A42-4673-8086-8612331A0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1" t="4556" r="25687" b="13152"/>
          <a:stretch>
            <a:fillRect/>
          </a:stretch>
        </p:blipFill>
        <p:spPr bwMode="auto">
          <a:xfrm>
            <a:off x="9156612" y="1566069"/>
            <a:ext cx="2419676" cy="41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207F8EA-055C-4047-94E1-0023DE171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188" y="5818018"/>
            <a:ext cx="28606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2000" dirty="0">
                <a:latin typeface="PT Sans" panose="020B0503020203020204" pitchFamily="34" charset="0"/>
              </a:rPr>
              <a:t>Computer- </a:t>
            </a:r>
            <a:r>
              <a:rPr lang="en-US" altLang="de-DE" sz="2000" dirty="0" err="1">
                <a:latin typeface="PT Sans" panose="020B0503020203020204" pitchFamily="34" charset="0"/>
              </a:rPr>
              <a:t>Tomographie</a:t>
            </a:r>
            <a:endParaRPr lang="en-US" altLang="de-DE" sz="2000" dirty="0">
              <a:latin typeface="PT Sans" panose="020B0503020203020204" pitchFamily="34" charset="0"/>
            </a:endParaRPr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685AC612-0995-4810-B3F3-90C5E287FE52}"/>
              </a:ext>
            </a:extLst>
          </p:cNvPr>
          <p:cNvSpPr>
            <a:spLocks noChangeArrowheads="1"/>
          </p:cNvSpPr>
          <p:nvPr/>
        </p:nvSpPr>
        <p:spPr bwMode="auto">
          <a:xfrm rot="1936588">
            <a:off x="8772429" y="3154404"/>
            <a:ext cx="951725" cy="549191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A0978A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Freccia destra 11">
            <a:extLst>
              <a:ext uri="{FF2B5EF4-FFF2-40B4-BE49-F238E27FC236}">
                <a16:creationId xmlns:a16="http://schemas.microsoft.com/office/drawing/2014/main" id="{7A00E0AB-05BF-4263-87A2-8F9C189135DA}"/>
              </a:ext>
            </a:extLst>
          </p:cNvPr>
          <p:cNvSpPr>
            <a:spLocks noChangeArrowheads="1"/>
          </p:cNvSpPr>
          <p:nvPr/>
        </p:nvSpPr>
        <p:spPr bwMode="auto">
          <a:xfrm rot="8912435">
            <a:off x="3660987" y="3520227"/>
            <a:ext cx="1246914" cy="570104"/>
          </a:xfrm>
          <a:prstGeom prst="rightArrow">
            <a:avLst>
              <a:gd name="adj1" fmla="val 50000"/>
              <a:gd name="adj2" fmla="val 49677"/>
            </a:avLst>
          </a:prstGeom>
          <a:solidFill>
            <a:srgbClr val="A0978A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B90367D-14C2-4935-95E1-9E54619A061F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314947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Bandscheibenvorfall 1/2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Hat per se keinen Krankheitswert!</a:t>
            </a:r>
          </a:p>
          <a:p>
            <a:r>
              <a:rPr lang="de-DE" dirty="0"/>
              <a:t>Im MRT bei 20-30% der Gesunden &lt; 60 Jahren, &gt; 60 Jahre bei über 60% der Gesunden nachweisbar (1)</a:t>
            </a:r>
          </a:p>
          <a:p>
            <a:r>
              <a:rPr lang="de-DE" dirty="0"/>
              <a:t>Radiologischer Befund muss zu klinischen Beschwerden passen</a:t>
            </a:r>
          </a:p>
          <a:p>
            <a:r>
              <a:rPr lang="de-DE" dirty="0"/>
              <a:t>der natürliche Verlauf eines Bandscheibenvorfalles ist in ca. 70 % die Resorption des Bandscheibengewebes (2)</a:t>
            </a:r>
          </a:p>
          <a:p>
            <a:r>
              <a:rPr lang="de-DE" dirty="0"/>
              <a:t>Eventuell EMG (jedoch nur bei ca. 50% positiv)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2C3C69-E5CC-4413-8B53-3AC8B6333C62}"/>
              </a:ext>
            </a:extLst>
          </p:cNvPr>
          <p:cNvSpPr txBox="1"/>
          <p:nvPr/>
        </p:nvSpPr>
        <p:spPr>
          <a:xfrm>
            <a:off x="2022528" y="6214030"/>
            <a:ext cx="788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PT Sans" panose="020B0503020203020204" pitchFamily="34" charset="0"/>
              </a:rPr>
              <a:t>Quellen: 1) DGN Leitlinie Lumbale Radikulopathie; 2) NVL Kreuzschmerz</a:t>
            </a:r>
            <a:endParaRPr lang="de-IT" dirty="0">
              <a:latin typeface="PT Sans" panose="020B0503020203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40F7F2-E683-4914-82B9-7B892E516E56}"/>
              </a:ext>
            </a:extLst>
          </p:cNvPr>
          <p:cNvSpPr txBox="1"/>
          <p:nvPr/>
        </p:nvSpPr>
        <p:spPr>
          <a:xfrm>
            <a:off x="10973483" y="34706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Tischler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139315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41CD0-3FCA-8301-12F0-9E28AD10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Bandscheibenvorfall 2/2</a:t>
            </a:r>
            <a:endParaRPr lang="de-I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05B7A9-423C-E79A-E685-505F133FB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(provozierter) Beinschmerz ist guter Indikator für Bandscheibenvorfall</a:t>
            </a:r>
          </a:p>
          <a:p>
            <a:r>
              <a:rPr lang="de-DE" dirty="0"/>
              <a:t>Nervenwurzel L4 und oberhalb: </a:t>
            </a:r>
            <a:r>
              <a:rPr lang="de-DE" dirty="0" err="1"/>
              <a:t>Femoralgie</a:t>
            </a:r>
            <a:endParaRPr lang="de-DE" dirty="0"/>
          </a:p>
          <a:p>
            <a:r>
              <a:rPr lang="de-DE" dirty="0"/>
              <a:t>Unteren Abschnitte der LWS L5 und unterhalb: Ischialgie</a:t>
            </a:r>
          </a:p>
          <a:p>
            <a:r>
              <a:rPr lang="de-DE" dirty="0"/>
              <a:t>Am häufigsten LWK4/5 sowie LWK5/SWK1</a:t>
            </a:r>
          </a:p>
          <a:p>
            <a:endParaRPr lang="de-DE" dirty="0"/>
          </a:p>
          <a:p>
            <a:r>
              <a:rPr lang="de-DE" dirty="0"/>
              <a:t>Differentialdiagnose </a:t>
            </a:r>
            <a:r>
              <a:rPr lang="de-DE" dirty="0" err="1"/>
              <a:t>Radikulitis</a:t>
            </a:r>
            <a:r>
              <a:rPr lang="de-DE" dirty="0"/>
              <a:t> (vor allem bei nächtlich betonten Schmerzen, fehlenden Dehnungszeichen)</a:t>
            </a:r>
            <a:endParaRPr lang="de-I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66A50C-2151-43EF-9FE2-E2EA57314132}"/>
              </a:ext>
            </a:extLst>
          </p:cNvPr>
          <p:cNvSpPr txBox="1"/>
          <p:nvPr/>
        </p:nvSpPr>
        <p:spPr>
          <a:xfrm>
            <a:off x="10973483" y="34706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Tischler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349256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Indikation zur operativen Therapie bei Bandscheibenvorfall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Querschnittsymptomatik</a:t>
            </a:r>
          </a:p>
          <a:p>
            <a:r>
              <a:rPr lang="de-DE" dirty="0"/>
              <a:t>Höhergradige Lähmung (schlechter als 3/5 Parese, d.h. die Extremität kann nicht mehr gegen die Schwerkraft angehoben werden)</a:t>
            </a:r>
          </a:p>
          <a:p>
            <a:r>
              <a:rPr lang="de-DE" dirty="0"/>
              <a:t>Blasen-/Mastdarmfunktionsstörungen</a:t>
            </a:r>
          </a:p>
          <a:p>
            <a:endParaRPr lang="de-DE" dirty="0"/>
          </a:p>
          <a:p>
            <a:r>
              <a:rPr lang="de-DE" dirty="0"/>
              <a:t>Relativ bei therapierefraktären Schmerzen trotz konsequenter konservativer Therapie auch noch nach 6-12 Wochen</a:t>
            </a:r>
          </a:p>
          <a:p>
            <a:r>
              <a:rPr lang="de-DE" dirty="0"/>
              <a:t>Bei sehr starken Schmerzen auch früher</a:t>
            </a:r>
            <a:endParaRPr lang="de-I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0A4BE31-E98E-4A16-B33B-A09DA897D254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3713861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9976" y="274638"/>
            <a:ext cx="8332423" cy="1143000"/>
          </a:xfrm>
        </p:spPr>
        <p:txBody>
          <a:bodyPr/>
          <a:lstStyle/>
          <a:p>
            <a:r>
              <a:rPr lang="it-IT" altLang="de-DE" dirty="0" err="1"/>
              <a:t>Bandscheibenvorfall</a:t>
            </a:r>
            <a:endParaRPr lang="it-IT" dirty="0"/>
          </a:p>
        </p:txBody>
      </p:sp>
      <p:sp>
        <p:nvSpPr>
          <p:cNvPr id="4" name="Freccia destra 2">
            <a:extLst>
              <a:ext uri="{FF2B5EF4-FFF2-40B4-BE49-F238E27FC236}">
                <a16:creationId xmlns:a16="http://schemas.microsoft.com/office/drawing/2014/main" id="{35BDCA0D-6DB9-4C8C-83AA-D079DB7A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528" y="585788"/>
            <a:ext cx="1101725" cy="5207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A0978A"/>
          </a:solidFill>
          <a:ln w="9525">
            <a:solidFill>
              <a:srgbClr val="A0978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0AC26B6-0268-4675-947A-BB72233D8A9C}"/>
              </a:ext>
            </a:extLst>
          </p:cNvPr>
          <p:cNvSpPr/>
          <p:nvPr/>
        </p:nvSpPr>
        <p:spPr>
          <a:xfrm>
            <a:off x="2250348" y="1719900"/>
            <a:ext cx="45191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latin typeface="PT Sans" panose="020B0503020203020204" pitchFamily="34" charset="0"/>
              </a:rPr>
              <a:t>Chirurgische Abtragung des Vorfalls (=</a:t>
            </a:r>
            <a:r>
              <a:rPr lang="de-DE" sz="3200" dirty="0" err="1">
                <a:latin typeface="PT Sans" panose="020B0503020203020204" pitchFamily="34" charset="0"/>
              </a:rPr>
              <a:t>Mikrodiscectomie</a:t>
            </a:r>
            <a:r>
              <a:rPr lang="de-DE" sz="3200" dirty="0">
                <a:latin typeface="PT Sans" panose="020B0503020203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 err="1">
                <a:latin typeface="PT Sans" panose="020B0503020203020204" pitchFamily="34" charset="0"/>
              </a:rPr>
              <a:t>Kortisoninfiltration</a:t>
            </a:r>
            <a:endParaRPr lang="de-DE" sz="3200" dirty="0">
              <a:latin typeface="PT Sans" panose="020B0503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latin typeface="PT Sans" panose="020B0503020203020204" pitchFamily="34" charset="0"/>
              </a:rPr>
              <a:t>Schmerzmittel</a:t>
            </a:r>
          </a:p>
        </p:txBody>
      </p:sp>
      <p:pic>
        <p:nvPicPr>
          <p:cNvPr id="17" name="Picture 4" descr="ernia-disc-tac">
            <a:extLst>
              <a:ext uri="{FF2B5EF4-FFF2-40B4-BE49-F238E27FC236}">
                <a16:creationId xmlns:a16="http://schemas.microsoft.com/office/drawing/2014/main" id="{214D832A-2E74-45E8-833A-E470149D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4" y="2299929"/>
            <a:ext cx="2705063" cy="275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7" descr="download.jpg">
            <a:extLst>
              <a:ext uri="{FF2B5EF4-FFF2-40B4-BE49-F238E27FC236}">
                <a16:creationId xmlns:a16="http://schemas.microsoft.com/office/drawing/2014/main" id="{25E00934-97DA-4F48-8F1D-A60AE9E3B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60" y="1719900"/>
            <a:ext cx="2356768" cy="391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9">
            <a:extLst>
              <a:ext uri="{FF2B5EF4-FFF2-40B4-BE49-F238E27FC236}">
                <a16:creationId xmlns:a16="http://schemas.microsoft.com/office/drawing/2014/main" id="{CCA1DD43-1E16-4F0E-B7BC-899F22E7F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387" y="5859514"/>
            <a:ext cx="3318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de-DE" dirty="0" err="1">
                <a:latin typeface="PT Sans" panose="020B0503020203020204" pitchFamily="34" charset="0"/>
              </a:rPr>
              <a:t>Dikushernie</a:t>
            </a:r>
            <a:r>
              <a:rPr lang="it-IT" altLang="de-DE" dirty="0">
                <a:latin typeface="PT Sans" panose="020B0503020203020204" pitchFamily="34" charset="0"/>
              </a:rPr>
              <a:t> L4- L5 </a:t>
            </a:r>
            <a:r>
              <a:rPr lang="it-IT" altLang="de-DE" dirty="0" err="1">
                <a:latin typeface="PT Sans" panose="020B0503020203020204" pitchFamily="34" charset="0"/>
              </a:rPr>
              <a:t>mit</a:t>
            </a:r>
            <a:r>
              <a:rPr lang="it-IT" altLang="de-DE" dirty="0">
                <a:latin typeface="PT Sans" panose="020B0503020203020204" pitchFamily="34" charset="0"/>
              </a:rPr>
              <a:t> </a:t>
            </a:r>
            <a:r>
              <a:rPr lang="it-IT" altLang="de-DE" dirty="0" err="1">
                <a:latin typeface="PT Sans" panose="020B0503020203020204" pitchFamily="34" charset="0"/>
              </a:rPr>
              <a:t>Kompression</a:t>
            </a:r>
            <a:r>
              <a:rPr lang="it-IT" altLang="de-DE" dirty="0">
                <a:latin typeface="PT Sans" panose="020B0503020203020204" pitchFamily="34" charset="0"/>
              </a:rPr>
              <a:t> </a:t>
            </a:r>
            <a:r>
              <a:rPr lang="it-IT" altLang="de-DE" dirty="0" err="1">
                <a:latin typeface="PT Sans" panose="020B0503020203020204" pitchFamily="34" charset="0"/>
              </a:rPr>
              <a:t>der</a:t>
            </a:r>
            <a:r>
              <a:rPr lang="it-IT" altLang="de-DE" dirty="0">
                <a:latin typeface="PT Sans" panose="020B0503020203020204" pitchFamily="34" charset="0"/>
              </a:rPr>
              <a:t> </a:t>
            </a:r>
            <a:r>
              <a:rPr lang="it-IT" altLang="de-DE" dirty="0" err="1">
                <a:latin typeface="PT Sans" panose="020B0503020203020204" pitchFamily="34" charset="0"/>
              </a:rPr>
              <a:t>linken</a:t>
            </a:r>
            <a:r>
              <a:rPr lang="it-IT" altLang="de-DE" dirty="0">
                <a:latin typeface="PT Sans" panose="020B0503020203020204" pitchFamily="34" charset="0"/>
              </a:rPr>
              <a:t> NW L5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A18C5C-C3D7-429D-8297-173FB6582A88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234805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5" b="2063"/>
          <a:stretch/>
        </p:blipFill>
        <p:spPr>
          <a:xfrm>
            <a:off x="0" y="-225781"/>
            <a:ext cx="12192000" cy="7721603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2022528" y="537018"/>
            <a:ext cx="10169472" cy="1470025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Volksleiden Rückenschmerzen: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Ursachen verstehen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– Auswege finden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2022528" y="2220370"/>
            <a:ext cx="10169472" cy="175260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Was Neurochirurgie, Neurologie, Schmerzmedizin und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Physiotherapie leisten können</a:t>
            </a:r>
          </a:p>
          <a:p>
            <a:br>
              <a:rPr lang="de-DE" sz="2400" dirty="0"/>
            </a:b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40896" y="3255420"/>
            <a:ext cx="7658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Dr. med. Maximilian Broger</a:t>
            </a:r>
          </a:p>
          <a:p>
            <a:r>
              <a:rPr lang="it-IT" sz="1600" b="1" dirty="0"/>
              <a:t>Dr. med. </a:t>
            </a:r>
            <a:r>
              <a:rPr lang="it-IT" sz="1600" b="1" dirty="0" err="1"/>
              <a:t>univ</a:t>
            </a:r>
            <a:r>
              <a:rPr lang="it-IT" sz="1600" b="1" dirty="0"/>
              <a:t>. Hannes Tischler</a:t>
            </a:r>
          </a:p>
          <a:p>
            <a:r>
              <a:rPr lang="it-IT" sz="1600" b="1" dirty="0"/>
              <a:t>Dr. Ivano Donato</a:t>
            </a:r>
          </a:p>
          <a:p>
            <a:r>
              <a:rPr lang="it-IT" sz="1600" b="1" dirty="0"/>
              <a:t>Simon Egger, </a:t>
            </a:r>
            <a:r>
              <a:rPr lang="it-IT" sz="1600" b="1" dirty="0" err="1"/>
              <a:t>B.Sc</a:t>
            </a:r>
            <a:r>
              <a:rPr lang="it-IT" sz="1600" b="1" dirty="0"/>
              <a:t>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7DAF91-9C55-E55C-0B49-FE6812F318A1}"/>
              </a:ext>
            </a:extLst>
          </p:cNvPr>
          <p:cNvSpPr txBox="1"/>
          <p:nvPr/>
        </p:nvSpPr>
        <p:spPr>
          <a:xfrm>
            <a:off x="139385" y="5067308"/>
            <a:ext cx="11916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i="1" u="sng" dirty="0"/>
              <a:t>Deutsches Ärzteblatt 08/2025</a:t>
            </a:r>
          </a:p>
          <a:p>
            <a:pPr algn="ctr"/>
            <a:r>
              <a:rPr lang="de-DE" sz="2400" dirty="0"/>
              <a:t>Randomisierte Studie Uni-Klinik Freiburg: Nutzung eines Webportals (</a:t>
            </a:r>
            <a:r>
              <a:rPr lang="de-DE" sz="24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4"/>
              </a:rPr>
              <a:t>ruecken.tala-med.info)</a:t>
            </a:r>
          </a:p>
          <a:p>
            <a:pPr algn="ctr"/>
            <a:r>
              <a:rPr lang="de-DE" sz="2400" dirty="0"/>
              <a:t>Studiengruppe 180 Patienten </a:t>
            </a:r>
            <a:r>
              <a:rPr lang="de-DE" sz="2400" dirty="0" err="1"/>
              <a:t>vs</a:t>
            </a:r>
            <a:r>
              <a:rPr lang="de-DE" sz="2400" dirty="0"/>
              <a:t> 136 Kontrollpatienten</a:t>
            </a:r>
            <a:endParaRPr lang="de-IT" sz="2400" dirty="0"/>
          </a:p>
        </p:txBody>
      </p:sp>
    </p:spTree>
    <p:extLst>
      <p:ext uri="{BB962C8B-B14F-4D97-AF65-F5344CB8AC3E}">
        <p14:creationId xmlns:p14="http://schemas.microsoft.com/office/powerpoint/2010/main" val="266744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9976" y="274638"/>
            <a:ext cx="8332423" cy="1143000"/>
          </a:xfrm>
        </p:spPr>
        <p:txBody>
          <a:bodyPr/>
          <a:lstStyle/>
          <a:p>
            <a:r>
              <a:rPr lang="it-IT" altLang="de-DE" dirty="0" err="1"/>
              <a:t>Verschleiss</a:t>
            </a:r>
            <a:r>
              <a:rPr lang="it-IT" altLang="de-DE" dirty="0"/>
              <a:t> = </a:t>
            </a:r>
            <a:r>
              <a:rPr lang="it-IT" altLang="de-DE" dirty="0" err="1"/>
              <a:t>Degeneration</a:t>
            </a:r>
            <a:endParaRPr lang="it-IT" dirty="0"/>
          </a:p>
        </p:txBody>
      </p:sp>
      <p:sp>
        <p:nvSpPr>
          <p:cNvPr id="4" name="Freccia destra 2">
            <a:extLst>
              <a:ext uri="{FF2B5EF4-FFF2-40B4-BE49-F238E27FC236}">
                <a16:creationId xmlns:a16="http://schemas.microsoft.com/office/drawing/2014/main" id="{35BDCA0D-6DB9-4C8C-83AA-D079DB7A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528" y="585788"/>
            <a:ext cx="1101725" cy="5207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454039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96EC13F-98E4-4F9C-A944-7CA54AF30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224" y="2130030"/>
            <a:ext cx="39550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de-DE" sz="2000" dirty="0" err="1">
                <a:latin typeface="PT Sans" panose="020B0503020203020204" pitchFamily="34" charset="0"/>
              </a:rPr>
              <a:t>Patient</a:t>
            </a:r>
            <a:r>
              <a:rPr lang="it-IT" altLang="de-DE" sz="2000" dirty="0">
                <a:latin typeface="PT Sans" panose="020B0503020203020204" pitchFamily="34" charset="0"/>
              </a:rPr>
              <a:t>*in </a:t>
            </a:r>
            <a:r>
              <a:rPr lang="it-IT" altLang="de-DE" sz="2000" dirty="0" err="1">
                <a:latin typeface="PT Sans" panose="020B0503020203020204" pitchFamily="34" charset="0"/>
              </a:rPr>
              <a:t>mit</a:t>
            </a:r>
            <a:r>
              <a:rPr lang="it-IT" altLang="de-DE" sz="2000" dirty="0">
                <a:latin typeface="PT Sans" panose="020B0503020203020204" pitchFamily="34" charset="0"/>
              </a:rPr>
              <a:t> </a:t>
            </a:r>
            <a:r>
              <a:rPr lang="it-IT" altLang="de-DE" sz="2000" dirty="0" err="1">
                <a:latin typeface="PT Sans" panose="020B0503020203020204" pitchFamily="34" charset="0"/>
              </a:rPr>
              <a:t>therapieresistenten</a:t>
            </a:r>
            <a:r>
              <a:rPr lang="it-IT" altLang="de-DE" sz="2000" dirty="0">
                <a:latin typeface="PT Sans" panose="020B0503020203020204" pitchFamily="34" charset="0"/>
              </a:rPr>
              <a:t> </a:t>
            </a:r>
            <a:r>
              <a:rPr lang="it-IT" altLang="de-DE" sz="2000" dirty="0" err="1">
                <a:latin typeface="PT Sans" panose="020B0503020203020204" pitchFamily="34" charset="0"/>
              </a:rPr>
              <a:t>Kreuzschmerzen</a:t>
            </a:r>
            <a:endParaRPr lang="it-IT" altLang="de-DE" sz="2000" dirty="0">
              <a:latin typeface="PT Sans" panose="020B0503020203020204" pitchFamily="34" charset="0"/>
            </a:endParaRPr>
          </a:p>
        </p:txBody>
      </p:sp>
      <p:pic>
        <p:nvPicPr>
          <p:cNvPr id="8" name="Picture 10" descr="Black disc">
            <a:extLst>
              <a:ext uri="{FF2B5EF4-FFF2-40B4-BE49-F238E27FC236}">
                <a16:creationId xmlns:a16="http://schemas.microsoft.com/office/drawing/2014/main" id="{AB89077D-90F6-4695-B3B8-777251476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47" y="1978821"/>
            <a:ext cx="3029154" cy="40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disco protruso">
            <a:extLst>
              <a:ext uri="{FF2B5EF4-FFF2-40B4-BE49-F238E27FC236}">
                <a16:creationId xmlns:a16="http://schemas.microsoft.com/office/drawing/2014/main" id="{5CBD160A-DDEE-448E-B8CC-71D3EB1C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24" y="3051416"/>
            <a:ext cx="3955036" cy="29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C89EBB1-D080-49FF-9606-57596292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0" t="29953" r="38776" b="10852"/>
          <a:stretch>
            <a:fillRect/>
          </a:stretch>
        </p:blipFill>
        <p:spPr bwMode="auto">
          <a:xfrm>
            <a:off x="9374584" y="1978821"/>
            <a:ext cx="2457529" cy="3540738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>
                    <a:lum bright="8000" contrast="22000"/>
                  </a:blip>
                  <a:srcRect l="39890" t="29953" r="38776" b="10852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CasellaDiTesto 1">
            <a:extLst>
              <a:ext uri="{FF2B5EF4-FFF2-40B4-BE49-F238E27FC236}">
                <a16:creationId xmlns:a16="http://schemas.microsoft.com/office/drawing/2014/main" id="{33A5F9FF-3A29-48F4-AB96-39F098DCA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6802" y="5632478"/>
            <a:ext cx="1693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dirty="0" err="1">
                <a:latin typeface="PT Sans" panose="020B0503020203020204" pitchFamily="34" charset="0"/>
              </a:rPr>
              <a:t>Diskusprothese</a:t>
            </a:r>
            <a:endParaRPr lang="en-US" altLang="de-DE" dirty="0">
              <a:latin typeface="PT Sans" panose="020B0503020203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15EAAD8-37D4-4486-B7B4-B3E4138E98E2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1568733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9976" y="274638"/>
            <a:ext cx="8332423" cy="1143000"/>
          </a:xfrm>
        </p:spPr>
        <p:txBody>
          <a:bodyPr/>
          <a:lstStyle/>
          <a:p>
            <a:r>
              <a:rPr lang="it-IT" altLang="de-DE" dirty="0" err="1"/>
              <a:t>Beispiel</a:t>
            </a:r>
            <a:r>
              <a:rPr lang="it-IT" altLang="de-DE" dirty="0"/>
              <a:t> </a:t>
            </a:r>
            <a:r>
              <a:rPr lang="it-IT" altLang="de-DE" dirty="0" err="1"/>
              <a:t>für</a:t>
            </a:r>
            <a:r>
              <a:rPr lang="it-IT" altLang="de-DE" dirty="0"/>
              <a:t> </a:t>
            </a:r>
            <a:r>
              <a:rPr lang="it-IT" altLang="de-DE" dirty="0" err="1"/>
              <a:t>Deformität</a:t>
            </a:r>
            <a:endParaRPr lang="it-IT" dirty="0"/>
          </a:p>
        </p:txBody>
      </p:sp>
      <p:sp>
        <p:nvSpPr>
          <p:cNvPr id="4" name="Freccia destra 2">
            <a:extLst>
              <a:ext uri="{FF2B5EF4-FFF2-40B4-BE49-F238E27FC236}">
                <a16:creationId xmlns:a16="http://schemas.microsoft.com/office/drawing/2014/main" id="{35BDCA0D-6DB9-4C8C-83AA-D079DB7A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528" y="585788"/>
            <a:ext cx="1101725" cy="5207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454039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" name="Immagine 1" descr="gettyimages-165750911-612x612.jpg">
            <a:extLst>
              <a:ext uri="{FF2B5EF4-FFF2-40B4-BE49-F238E27FC236}">
                <a16:creationId xmlns:a16="http://schemas.microsoft.com/office/drawing/2014/main" id="{AF95A2AC-97E5-4A5B-AE6E-2AB2CF2BB9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21" y="1929876"/>
            <a:ext cx="2384062" cy="368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3" descr="117_2019_638_Fig1_HTML.png">
            <a:extLst>
              <a:ext uri="{FF2B5EF4-FFF2-40B4-BE49-F238E27FC236}">
                <a16:creationId xmlns:a16="http://schemas.microsoft.com/office/drawing/2014/main" id="{A92BF408-32B3-4CD2-98AA-67AE0DA37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36" y="1929876"/>
            <a:ext cx="3793475" cy="368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4">
            <a:extLst>
              <a:ext uri="{FF2B5EF4-FFF2-40B4-BE49-F238E27FC236}">
                <a16:creationId xmlns:a16="http://schemas.microsoft.com/office/drawing/2014/main" id="{BB5BF46A-2886-4661-8307-CACEF6099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807" y="5808174"/>
            <a:ext cx="3349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2000" dirty="0" err="1">
                <a:latin typeface="PT Sans" panose="020B0503020203020204" pitchFamily="34" charset="0"/>
              </a:rPr>
              <a:t>Einfach</a:t>
            </a:r>
            <a:r>
              <a:rPr lang="en-US" altLang="de-DE" sz="2000" dirty="0">
                <a:latin typeface="PT Sans" panose="020B0503020203020204" pitchFamily="34" charset="0"/>
              </a:rPr>
              <a:t>: </a:t>
            </a:r>
            <a:r>
              <a:rPr lang="en-US" altLang="de-DE" sz="2000" dirty="0" err="1">
                <a:latin typeface="PT Sans" panose="020B0503020203020204" pitchFamily="34" charset="0"/>
              </a:rPr>
              <a:t>Wirbelgleiten</a:t>
            </a:r>
            <a:r>
              <a:rPr lang="en-US" altLang="de-DE" sz="2000" dirty="0">
                <a:latin typeface="PT Sans" panose="020B0503020203020204" pitchFamily="34" charset="0"/>
              </a:rPr>
              <a:t> L4- L5</a:t>
            </a:r>
          </a:p>
        </p:txBody>
      </p:sp>
      <p:pic>
        <p:nvPicPr>
          <p:cNvPr id="15" name="Immagine 5">
            <a:extLst>
              <a:ext uri="{FF2B5EF4-FFF2-40B4-BE49-F238E27FC236}">
                <a16:creationId xmlns:a16="http://schemas.microsoft.com/office/drawing/2014/main" id="{28F2BFB0-D6AE-4F42-B725-6DFC73BEA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4" t="15373" r="20235" b="10117"/>
          <a:stretch>
            <a:fillRect/>
          </a:stretch>
        </p:blipFill>
        <p:spPr bwMode="auto">
          <a:xfrm>
            <a:off x="9046264" y="1898650"/>
            <a:ext cx="2158816" cy="371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41D790-033C-4F54-96E6-FF85E185DF29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387956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9976" y="274638"/>
            <a:ext cx="8332423" cy="1143000"/>
          </a:xfrm>
        </p:spPr>
        <p:txBody>
          <a:bodyPr/>
          <a:lstStyle/>
          <a:p>
            <a:r>
              <a:rPr lang="it-IT" altLang="de-DE" dirty="0" err="1"/>
              <a:t>Beispiel</a:t>
            </a:r>
            <a:r>
              <a:rPr lang="it-IT" altLang="de-DE" dirty="0"/>
              <a:t> </a:t>
            </a:r>
            <a:r>
              <a:rPr lang="it-IT" altLang="de-DE" dirty="0" err="1"/>
              <a:t>für</a:t>
            </a:r>
            <a:r>
              <a:rPr lang="it-IT" altLang="de-DE" dirty="0"/>
              <a:t> </a:t>
            </a:r>
            <a:r>
              <a:rPr lang="it-IT" altLang="de-DE" dirty="0" err="1"/>
              <a:t>Deformität</a:t>
            </a:r>
            <a:endParaRPr lang="it-IT" dirty="0"/>
          </a:p>
        </p:txBody>
      </p:sp>
      <p:sp>
        <p:nvSpPr>
          <p:cNvPr id="4" name="Freccia destra 2">
            <a:extLst>
              <a:ext uri="{FF2B5EF4-FFF2-40B4-BE49-F238E27FC236}">
                <a16:creationId xmlns:a16="http://schemas.microsoft.com/office/drawing/2014/main" id="{35BDCA0D-6DB9-4C8C-83AA-D079DB7A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528" y="585788"/>
            <a:ext cx="1101725" cy="5207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454039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" name="Immagine 1" descr="gettyimages-165750911-612x612.jpg">
            <a:extLst>
              <a:ext uri="{FF2B5EF4-FFF2-40B4-BE49-F238E27FC236}">
                <a16:creationId xmlns:a16="http://schemas.microsoft.com/office/drawing/2014/main" id="{AF95A2AC-97E5-4A5B-AE6E-2AB2CF2BB9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21" y="1929876"/>
            <a:ext cx="2384062" cy="368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4">
            <a:extLst>
              <a:ext uri="{FF2B5EF4-FFF2-40B4-BE49-F238E27FC236}">
                <a16:creationId xmlns:a16="http://schemas.microsoft.com/office/drawing/2014/main" id="{BB5BF46A-2886-4661-8307-CACEF6099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977" y="5808174"/>
            <a:ext cx="27217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2000" dirty="0" err="1"/>
              <a:t>Kompliziert</a:t>
            </a:r>
            <a:r>
              <a:rPr lang="en-US" altLang="de-DE" sz="2000" dirty="0"/>
              <a:t>: die </a:t>
            </a:r>
            <a:r>
              <a:rPr lang="en-US" altLang="de-DE" sz="2000" dirty="0" err="1"/>
              <a:t>Skoliose</a:t>
            </a:r>
            <a:endParaRPr lang="en-US" altLang="de-DE" sz="2000" dirty="0"/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4AAFB369-61F1-4BD4-9036-18B5846C6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5"/>
          <a:stretch>
            <a:fillRect/>
          </a:stretch>
        </p:blipFill>
        <p:spPr bwMode="auto">
          <a:xfrm>
            <a:off x="5003997" y="1929876"/>
            <a:ext cx="3722687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7">
            <a:extLst>
              <a:ext uri="{FF2B5EF4-FFF2-40B4-BE49-F238E27FC236}">
                <a16:creationId xmlns:a16="http://schemas.microsoft.com/office/drawing/2014/main" id="{5957FB4A-FEDB-4166-AB90-8FDB55167A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199" y="2211941"/>
            <a:ext cx="2751344" cy="298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6FED9A2-3747-4528-AD90-2B058014F68A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1695476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9976" y="274638"/>
            <a:ext cx="8332423" cy="1143000"/>
          </a:xfrm>
        </p:spPr>
        <p:txBody>
          <a:bodyPr/>
          <a:lstStyle/>
          <a:p>
            <a:r>
              <a:rPr lang="it-IT" altLang="de-DE" dirty="0" err="1"/>
              <a:t>Tumoren</a:t>
            </a:r>
            <a:r>
              <a:rPr lang="it-IT" altLang="de-DE" dirty="0"/>
              <a:t> </a:t>
            </a:r>
            <a:r>
              <a:rPr lang="it-IT" altLang="de-DE" dirty="0" err="1"/>
              <a:t>der</a:t>
            </a:r>
            <a:r>
              <a:rPr lang="it-IT" altLang="de-DE" dirty="0"/>
              <a:t> </a:t>
            </a:r>
            <a:r>
              <a:rPr lang="it-IT" altLang="de-DE" dirty="0" err="1"/>
              <a:t>Wirbelsäule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de-DE" dirty="0"/>
              <a:t>TU- </a:t>
            </a:r>
            <a:r>
              <a:rPr lang="it-IT" altLang="de-DE" dirty="0" err="1"/>
              <a:t>Resektion</a:t>
            </a:r>
            <a:r>
              <a:rPr lang="it-IT" altLang="de-DE" dirty="0"/>
              <a:t> </a:t>
            </a:r>
          </a:p>
          <a:p>
            <a:pPr>
              <a:lnSpc>
                <a:spcPct val="90000"/>
              </a:lnSpc>
            </a:pPr>
            <a:r>
              <a:rPr lang="it-IT" altLang="de-DE" dirty="0" err="1"/>
              <a:t>Entlastung</a:t>
            </a:r>
            <a:r>
              <a:rPr lang="it-IT" altLang="de-DE" dirty="0"/>
              <a:t> </a:t>
            </a:r>
            <a:r>
              <a:rPr lang="it-IT" altLang="de-DE" dirty="0" err="1"/>
              <a:t>des</a:t>
            </a:r>
            <a:r>
              <a:rPr lang="it-IT" altLang="de-DE" dirty="0"/>
              <a:t> RM</a:t>
            </a:r>
          </a:p>
          <a:p>
            <a:pPr>
              <a:lnSpc>
                <a:spcPct val="90000"/>
              </a:lnSpc>
            </a:pPr>
            <a:r>
              <a:rPr lang="it-IT" altLang="de-DE" dirty="0" err="1"/>
              <a:t>Ev</a:t>
            </a:r>
            <a:r>
              <a:rPr lang="it-IT" altLang="de-DE" dirty="0"/>
              <a:t>. </a:t>
            </a:r>
            <a:r>
              <a:rPr lang="it-IT" altLang="de-DE" dirty="0" err="1"/>
              <a:t>Stabilisierung</a:t>
            </a:r>
            <a:endParaRPr lang="it-IT" altLang="de-DE" dirty="0"/>
          </a:p>
          <a:p>
            <a:pPr>
              <a:lnSpc>
                <a:spcPct val="90000"/>
              </a:lnSpc>
            </a:pPr>
            <a:endParaRPr lang="it-IT" altLang="de-DE" dirty="0"/>
          </a:p>
          <a:p>
            <a:pPr>
              <a:lnSpc>
                <a:spcPct val="90000"/>
              </a:lnSpc>
            </a:pPr>
            <a:r>
              <a:rPr lang="it-IT" altLang="de-DE" dirty="0"/>
              <a:t>Falls </a:t>
            </a:r>
            <a:r>
              <a:rPr lang="it-IT" altLang="de-DE" dirty="0" err="1"/>
              <a:t>notwendig</a:t>
            </a:r>
            <a:r>
              <a:rPr lang="it-IT" altLang="de-DE" dirty="0"/>
              <a:t>:</a:t>
            </a:r>
          </a:p>
          <a:p>
            <a:pPr>
              <a:lnSpc>
                <a:spcPct val="90000"/>
              </a:lnSpc>
            </a:pPr>
            <a:r>
              <a:rPr lang="it-IT" altLang="de-DE" dirty="0"/>
              <a:t>RT, CT, </a:t>
            </a:r>
            <a:r>
              <a:rPr lang="it-IT" altLang="de-DE" dirty="0" err="1"/>
              <a:t>Schmerztherapie</a:t>
            </a:r>
            <a:endParaRPr lang="it-IT" altLang="de-DE" dirty="0"/>
          </a:p>
        </p:txBody>
      </p:sp>
      <p:sp>
        <p:nvSpPr>
          <p:cNvPr id="4" name="Freccia destra 2">
            <a:extLst>
              <a:ext uri="{FF2B5EF4-FFF2-40B4-BE49-F238E27FC236}">
                <a16:creationId xmlns:a16="http://schemas.microsoft.com/office/drawing/2014/main" id="{35BDCA0D-6DB9-4C8C-83AA-D079DB7A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528" y="585788"/>
            <a:ext cx="1101725" cy="5207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A0978A"/>
          </a:solidFill>
          <a:ln w="9525">
            <a:solidFill>
              <a:srgbClr val="A0978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Immagine 1" descr="Avicenna-Klinik-Tumore-der-Wirbelsaeule.jpg">
            <a:extLst>
              <a:ext uri="{FF2B5EF4-FFF2-40B4-BE49-F238E27FC236}">
                <a16:creationId xmlns:a16="http://schemas.microsoft.com/office/drawing/2014/main" id="{5C71C817-B9A6-413A-94FF-ECD8458B93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15" y="1973554"/>
            <a:ext cx="3172922" cy="377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destra 14">
            <a:extLst>
              <a:ext uri="{FF2B5EF4-FFF2-40B4-BE49-F238E27FC236}">
                <a16:creationId xmlns:a16="http://schemas.microsoft.com/office/drawing/2014/main" id="{9CD9C465-BE58-4248-96A2-BFD73BB0947E}"/>
              </a:ext>
            </a:extLst>
          </p:cNvPr>
          <p:cNvSpPr>
            <a:spLocks noChangeArrowheads="1"/>
          </p:cNvSpPr>
          <p:nvPr/>
        </p:nvSpPr>
        <p:spPr bwMode="auto">
          <a:xfrm rot="9824210">
            <a:off x="10113456" y="2724479"/>
            <a:ext cx="951725" cy="549191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A0978A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1ECBA77-3E34-4D53-8C77-F740D74D5138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1124077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9976" y="274638"/>
            <a:ext cx="8332423" cy="1143000"/>
          </a:xfrm>
        </p:spPr>
        <p:txBody>
          <a:bodyPr/>
          <a:lstStyle/>
          <a:p>
            <a:r>
              <a:rPr lang="it-IT" altLang="de-DE" dirty="0" err="1"/>
              <a:t>Spondylodiscitis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de-DE" dirty="0" err="1"/>
              <a:t>Stabilisierung</a:t>
            </a:r>
            <a:r>
              <a:rPr lang="it-IT" altLang="de-DE" dirty="0"/>
              <a:t>, </a:t>
            </a:r>
            <a:r>
              <a:rPr lang="it-IT" altLang="de-DE" dirty="0" err="1"/>
              <a:t>Abszessdrainage</a:t>
            </a:r>
            <a:r>
              <a:rPr lang="it-IT" altLang="de-DE" dirty="0"/>
              <a:t>, </a:t>
            </a:r>
          </a:p>
          <a:p>
            <a:pPr>
              <a:buFont typeface="Times" panose="02020603050405020304" pitchFamily="18" charset="0"/>
              <a:buNone/>
            </a:pPr>
            <a:r>
              <a:rPr lang="it-IT" altLang="de-DE" dirty="0"/>
              <a:t>	</a:t>
            </a:r>
            <a:r>
              <a:rPr lang="it-IT" altLang="de-DE" dirty="0" err="1"/>
              <a:t>Bakterienkultur</a:t>
            </a:r>
            <a:r>
              <a:rPr lang="it-IT" altLang="de-DE" dirty="0"/>
              <a:t> </a:t>
            </a:r>
            <a:r>
              <a:rPr lang="it-IT" altLang="de-DE" dirty="0" err="1"/>
              <a:t>abnehmen</a:t>
            </a:r>
            <a:endParaRPr lang="it-IT" altLang="de-DE" dirty="0"/>
          </a:p>
          <a:p>
            <a:r>
              <a:rPr lang="it-IT" altLang="de-DE" dirty="0" err="1"/>
              <a:t>Orthose</a:t>
            </a:r>
            <a:r>
              <a:rPr lang="it-IT" altLang="de-DE" dirty="0"/>
              <a:t> (= </a:t>
            </a:r>
            <a:r>
              <a:rPr lang="it-IT" altLang="de-DE" dirty="0" err="1"/>
              <a:t>Mieder</a:t>
            </a:r>
            <a:r>
              <a:rPr lang="it-IT" altLang="de-DE" dirty="0"/>
              <a:t>)</a:t>
            </a:r>
          </a:p>
          <a:p>
            <a:r>
              <a:rPr lang="it-IT" altLang="de-DE" dirty="0" err="1"/>
              <a:t>Schmerzmittel</a:t>
            </a:r>
            <a:endParaRPr lang="it-IT" altLang="de-DE" dirty="0"/>
          </a:p>
        </p:txBody>
      </p:sp>
      <p:sp>
        <p:nvSpPr>
          <p:cNvPr id="4" name="Freccia destra 2">
            <a:extLst>
              <a:ext uri="{FF2B5EF4-FFF2-40B4-BE49-F238E27FC236}">
                <a16:creationId xmlns:a16="http://schemas.microsoft.com/office/drawing/2014/main" id="{35BDCA0D-6DB9-4C8C-83AA-D079DB7A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528" y="585788"/>
            <a:ext cx="1101725" cy="5207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A0978A"/>
          </a:solidFill>
          <a:ln w="9525">
            <a:solidFill>
              <a:srgbClr val="A0978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763061D-2608-4448-928A-605DD7C72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074" y="4555402"/>
            <a:ext cx="314348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de-DE" sz="2000" dirty="0" err="1">
                <a:latin typeface="PT Sans" panose="020B0503020203020204" pitchFamily="34" charset="0"/>
              </a:rPr>
              <a:t>Patient</a:t>
            </a:r>
            <a:r>
              <a:rPr lang="it-IT" altLang="de-DE" sz="2000" dirty="0">
                <a:latin typeface="PT Sans" panose="020B0503020203020204" pitchFamily="34" charset="0"/>
              </a:rPr>
              <a:t>*in  </a:t>
            </a:r>
            <a:r>
              <a:rPr lang="it-IT" altLang="de-DE" sz="2000" dirty="0" err="1">
                <a:latin typeface="PT Sans" panose="020B0503020203020204" pitchFamily="34" charset="0"/>
              </a:rPr>
              <a:t>mit</a:t>
            </a:r>
            <a:r>
              <a:rPr lang="it-IT" altLang="de-DE" sz="2000" dirty="0">
                <a:latin typeface="PT Sans" panose="020B0503020203020204" pitchFamily="34" charset="0"/>
              </a:rPr>
              <a:t> </a:t>
            </a:r>
            <a:r>
              <a:rPr lang="it-IT" altLang="de-DE" sz="2000" dirty="0" err="1">
                <a:latin typeface="PT Sans" panose="020B0503020203020204" pitchFamily="34" charset="0"/>
              </a:rPr>
              <a:t>nächtlichen</a:t>
            </a:r>
            <a:endParaRPr lang="it-IT" altLang="de-DE" sz="2000" dirty="0">
              <a:latin typeface="PT Sans" panose="020B0503020203020204" pitchFamily="34" charset="0"/>
            </a:endParaRPr>
          </a:p>
          <a:p>
            <a:r>
              <a:rPr lang="it-IT" altLang="de-DE" sz="2000" dirty="0" err="1">
                <a:latin typeface="PT Sans" panose="020B0503020203020204" pitchFamily="34" charset="0"/>
              </a:rPr>
              <a:t>Schmerzen</a:t>
            </a:r>
            <a:r>
              <a:rPr lang="it-IT" altLang="de-DE" sz="2000" dirty="0">
                <a:latin typeface="PT Sans" panose="020B0503020203020204" pitchFamily="34" charset="0"/>
              </a:rPr>
              <a:t>  und </a:t>
            </a:r>
            <a:r>
              <a:rPr lang="it-IT" altLang="de-DE" sz="2000" dirty="0" err="1">
                <a:latin typeface="PT Sans" panose="020B0503020203020204" pitchFamily="34" charset="0"/>
              </a:rPr>
              <a:t>Fieber</a:t>
            </a:r>
            <a:endParaRPr lang="it-IT" altLang="de-DE" sz="2000" dirty="0">
              <a:latin typeface="PT Sans" panose="020B0503020203020204" pitchFamily="34" charset="0"/>
            </a:endParaRPr>
          </a:p>
        </p:txBody>
      </p:sp>
      <p:pic>
        <p:nvPicPr>
          <p:cNvPr id="8" name="Picture 12" descr="011303b-1">
            <a:extLst>
              <a:ext uri="{FF2B5EF4-FFF2-40B4-BE49-F238E27FC236}">
                <a16:creationId xmlns:a16="http://schemas.microsoft.com/office/drawing/2014/main" id="{3823452B-0624-4428-B5C2-793A6158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46" y="3509964"/>
            <a:ext cx="4157662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419C410F-298F-466F-BE04-E0F1E434D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358" y="1417638"/>
            <a:ext cx="1822450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DEBD287-9D43-4C35-B063-F5A1A7F7FB3A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853525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9976" y="274638"/>
            <a:ext cx="8332423" cy="1143000"/>
          </a:xfrm>
        </p:spPr>
        <p:txBody>
          <a:bodyPr/>
          <a:lstStyle/>
          <a:p>
            <a:r>
              <a:rPr lang="it-IT" altLang="de-DE" dirty="0" err="1"/>
              <a:t>osteoporotische</a:t>
            </a:r>
            <a:r>
              <a:rPr lang="it-IT" altLang="de-DE" dirty="0"/>
              <a:t> </a:t>
            </a:r>
            <a:r>
              <a:rPr lang="it-IT" altLang="de-DE" dirty="0" err="1"/>
              <a:t>Fraktur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de-DE" dirty="0" err="1"/>
              <a:t>Stabilisierung</a:t>
            </a:r>
            <a:endParaRPr lang="it-IT" altLang="de-DE" dirty="0"/>
          </a:p>
          <a:p>
            <a:r>
              <a:rPr lang="it-IT" altLang="de-DE" dirty="0" err="1"/>
              <a:t>Vertebroplastik</a:t>
            </a:r>
            <a:endParaRPr lang="it-IT" altLang="de-DE" dirty="0"/>
          </a:p>
          <a:p>
            <a:r>
              <a:rPr lang="it-IT" altLang="de-DE" dirty="0" err="1"/>
              <a:t>Mieder</a:t>
            </a:r>
            <a:endParaRPr lang="it-IT" altLang="de-DE" dirty="0"/>
          </a:p>
          <a:p>
            <a:r>
              <a:rPr lang="it-IT" altLang="de-DE" dirty="0" err="1"/>
              <a:t>Schmerzmittel</a:t>
            </a:r>
            <a:endParaRPr lang="it-IT" altLang="de-DE" dirty="0"/>
          </a:p>
        </p:txBody>
      </p:sp>
      <p:sp>
        <p:nvSpPr>
          <p:cNvPr id="4" name="Freccia destra 2">
            <a:extLst>
              <a:ext uri="{FF2B5EF4-FFF2-40B4-BE49-F238E27FC236}">
                <a16:creationId xmlns:a16="http://schemas.microsoft.com/office/drawing/2014/main" id="{35BDCA0D-6DB9-4C8C-83AA-D079DB7A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528" y="585788"/>
            <a:ext cx="1101725" cy="5207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A0978A"/>
          </a:solidFill>
          <a:ln w="9525">
            <a:solidFill>
              <a:srgbClr val="A0978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11" descr="cattani RX">
            <a:extLst>
              <a:ext uri="{FF2B5EF4-FFF2-40B4-BE49-F238E27FC236}">
                <a16:creationId xmlns:a16="http://schemas.microsoft.com/office/drawing/2014/main" id="{C71F8729-98D7-4DD3-95AD-F9B132D24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7" y="1600201"/>
            <a:ext cx="21463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attani MR">
            <a:extLst>
              <a:ext uri="{FF2B5EF4-FFF2-40B4-BE49-F238E27FC236}">
                <a16:creationId xmlns:a16="http://schemas.microsoft.com/office/drawing/2014/main" id="{736D659B-45AC-4804-A0F6-FCF568F03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87" y="1600201"/>
            <a:ext cx="2208213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13">
            <a:extLst>
              <a:ext uri="{FF2B5EF4-FFF2-40B4-BE49-F238E27FC236}">
                <a16:creationId xmlns:a16="http://schemas.microsoft.com/office/drawing/2014/main" id="{FB9A591B-0496-4DE2-9E38-DE057F468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1137" y="3505201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41F8AA5B-A78A-4EFA-B62B-C6D15CAFD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5315" y="4730794"/>
            <a:ext cx="3162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de-DE" sz="2000" dirty="0" err="1">
                <a:latin typeface="PT Sans" panose="020B0503020203020204" pitchFamily="34" charset="0"/>
              </a:rPr>
              <a:t>Patient</a:t>
            </a:r>
            <a:r>
              <a:rPr lang="it-IT" altLang="de-DE" sz="2000" dirty="0">
                <a:latin typeface="PT Sans" panose="020B0503020203020204" pitchFamily="34" charset="0"/>
              </a:rPr>
              <a:t>*in </a:t>
            </a:r>
            <a:r>
              <a:rPr lang="it-IT" altLang="de-DE" sz="2000" dirty="0" err="1">
                <a:latin typeface="PT Sans" panose="020B0503020203020204" pitchFamily="34" charset="0"/>
              </a:rPr>
              <a:t>mit</a:t>
            </a:r>
            <a:r>
              <a:rPr lang="it-IT" altLang="de-DE" sz="2000" dirty="0">
                <a:latin typeface="PT Sans" panose="020B0503020203020204" pitchFamily="34" charset="0"/>
              </a:rPr>
              <a:t> </a:t>
            </a:r>
            <a:r>
              <a:rPr lang="it-IT" altLang="de-DE" sz="2000" dirty="0" err="1">
                <a:latin typeface="PT Sans" panose="020B0503020203020204" pitchFamily="34" charset="0"/>
              </a:rPr>
              <a:t>multiplen</a:t>
            </a:r>
            <a:r>
              <a:rPr lang="it-IT" altLang="de-DE" sz="2000" dirty="0">
                <a:latin typeface="PT Sans" panose="020B0503020203020204" pitchFamily="34" charset="0"/>
              </a:rPr>
              <a:t> </a:t>
            </a:r>
          </a:p>
          <a:p>
            <a:pPr algn="ctr"/>
            <a:r>
              <a:rPr lang="it-IT" altLang="de-DE" sz="2000" dirty="0" err="1">
                <a:latin typeface="PT Sans" panose="020B0503020203020204" pitchFamily="34" charset="0"/>
              </a:rPr>
              <a:t>osteoporotischen</a:t>
            </a:r>
            <a:r>
              <a:rPr lang="it-IT" altLang="de-DE" sz="2000" dirty="0">
                <a:latin typeface="PT Sans" panose="020B0503020203020204" pitchFamily="34" charset="0"/>
              </a:rPr>
              <a:t> </a:t>
            </a:r>
            <a:r>
              <a:rPr lang="it-IT" altLang="de-DE" sz="2000" dirty="0" err="1">
                <a:latin typeface="PT Sans" panose="020B0503020203020204" pitchFamily="34" charset="0"/>
              </a:rPr>
              <a:t>Frakturen</a:t>
            </a:r>
            <a:r>
              <a:rPr lang="it-IT" altLang="de-DE" sz="2000" dirty="0">
                <a:latin typeface="PT Sans" panose="020B0503020203020204" pitchFamily="34" charset="0"/>
              </a:rPr>
              <a:t> </a:t>
            </a:r>
          </a:p>
        </p:txBody>
      </p:sp>
      <p:pic>
        <p:nvPicPr>
          <p:cNvPr id="14" name="Immagine 9" descr="osteoporosis_fig06_ital.jpg">
            <a:extLst>
              <a:ext uri="{FF2B5EF4-FFF2-40B4-BE49-F238E27FC236}">
                <a16:creationId xmlns:a16="http://schemas.microsoft.com/office/drawing/2014/main" id="{B9699732-2AE4-41EA-B82A-D1C6FF9D1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3" t="655" b="-2"/>
          <a:stretch>
            <a:fillRect/>
          </a:stretch>
        </p:blipFill>
        <p:spPr bwMode="auto">
          <a:xfrm>
            <a:off x="2224269" y="4408498"/>
            <a:ext cx="2051414" cy="152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0" descr="osteoporosis_fig08b_ital.jpg">
            <a:extLst>
              <a:ext uri="{FF2B5EF4-FFF2-40B4-BE49-F238E27FC236}">
                <a16:creationId xmlns:a16="http://schemas.microsoft.com/office/drawing/2014/main" id="{F34168E5-8681-4982-87D0-B946D28573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" r="68849"/>
          <a:stretch>
            <a:fillRect/>
          </a:stretch>
        </p:blipFill>
        <p:spPr bwMode="auto">
          <a:xfrm flipH="1">
            <a:off x="4760316" y="4213583"/>
            <a:ext cx="1467885" cy="23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">
            <a:extLst>
              <a:ext uri="{FF2B5EF4-FFF2-40B4-BE49-F238E27FC236}">
                <a16:creationId xmlns:a16="http://schemas.microsoft.com/office/drawing/2014/main" id="{E0D728F2-1A29-4F72-B683-AF39614C9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075" y="6010046"/>
            <a:ext cx="18498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2000" dirty="0" err="1">
                <a:latin typeface="PT Sans" panose="020B0503020203020204" pitchFamily="34" charset="0"/>
              </a:rPr>
              <a:t>Vertebroplastie</a:t>
            </a:r>
            <a:endParaRPr lang="en-US" altLang="de-DE" sz="2000" dirty="0">
              <a:latin typeface="PT Sans" panose="020B0503020203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1F82D3F-0186-469F-87DD-976A0C10C097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401810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9976" y="274638"/>
            <a:ext cx="8332423" cy="1143000"/>
          </a:xfrm>
        </p:spPr>
        <p:txBody>
          <a:bodyPr>
            <a:normAutofit fontScale="90000"/>
          </a:bodyPr>
          <a:lstStyle/>
          <a:p>
            <a:r>
              <a:rPr lang="en-US" altLang="de-DE" dirty="0" err="1"/>
              <a:t>Immer</a:t>
            </a:r>
            <a:r>
              <a:rPr lang="en-US" altLang="de-DE" dirty="0"/>
              <a:t> </a:t>
            </a:r>
            <a:r>
              <a:rPr lang="en-US" altLang="de-DE" dirty="0" err="1"/>
              <a:t>noch</a:t>
            </a:r>
            <a:r>
              <a:rPr lang="en-US" altLang="de-DE" dirty="0"/>
              <a:t> </a:t>
            </a:r>
            <a:r>
              <a:rPr lang="en-US" altLang="de-DE" dirty="0" err="1"/>
              <a:t>keine</a:t>
            </a:r>
            <a:r>
              <a:rPr lang="en-US" altLang="de-DE" dirty="0"/>
              <a:t> Diagnose? </a:t>
            </a:r>
            <a:br>
              <a:rPr lang="en-US" altLang="de-DE" dirty="0"/>
            </a:br>
            <a:r>
              <a:rPr lang="en-US" altLang="de-DE" dirty="0"/>
              <a:t>Spektrum </a:t>
            </a:r>
            <a:r>
              <a:rPr lang="en-US" altLang="de-DE" dirty="0" err="1"/>
              <a:t>erweitern</a:t>
            </a:r>
            <a:endParaRPr lang="en-US" altLang="de-DE" dirty="0"/>
          </a:p>
        </p:txBody>
      </p:sp>
      <p:sp>
        <p:nvSpPr>
          <p:cNvPr id="4" name="Freccia destra 2">
            <a:extLst>
              <a:ext uri="{FF2B5EF4-FFF2-40B4-BE49-F238E27FC236}">
                <a16:creationId xmlns:a16="http://schemas.microsoft.com/office/drawing/2014/main" id="{35BDCA0D-6DB9-4C8C-83AA-D079DB7A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528" y="585788"/>
            <a:ext cx="1101725" cy="5207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857B6D"/>
          </a:solidFill>
          <a:ln w="9525">
            <a:solidFill>
              <a:srgbClr val="857B6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" name="Immagine 3" descr="download.jpg">
            <a:extLst>
              <a:ext uri="{FF2B5EF4-FFF2-40B4-BE49-F238E27FC236}">
                <a16:creationId xmlns:a16="http://schemas.microsoft.com/office/drawing/2014/main" id="{E3E5B1A2-ECAF-40C3-BD02-80DAC81DD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90" y="2061380"/>
            <a:ext cx="4142225" cy="149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4">
            <a:extLst>
              <a:ext uri="{FF2B5EF4-FFF2-40B4-BE49-F238E27FC236}">
                <a16:creationId xmlns:a16="http://schemas.microsoft.com/office/drawing/2014/main" id="{5675891E-3784-4F01-A20D-BD8872F6F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94" y="2062403"/>
            <a:ext cx="3465396" cy="14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5" descr="images.jpg">
            <a:extLst>
              <a:ext uri="{FF2B5EF4-FFF2-40B4-BE49-F238E27FC236}">
                <a16:creationId xmlns:a16="http://schemas.microsoft.com/office/drawing/2014/main" id="{537B15F2-4900-48C1-A273-CD516F0C6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9"/>
          <a:stretch>
            <a:fillRect/>
          </a:stretch>
        </p:blipFill>
        <p:spPr bwMode="auto">
          <a:xfrm>
            <a:off x="2573390" y="3830577"/>
            <a:ext cx="4142225" cy="2181830"/>
          </a:xfrm>
          <a:prstGeom prst="rect">
            <a:avLst/>
          </a:prstGeom>
          <a:noFill/>
          <a:ln w="9525">
            <a:solidFill>
              <a:srgbClr val="299D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7" descr="download.jpg">
            <a:extLst>
              <a:ext uri="{FF2B5EF4-FFF2-40B4-BE49-F238E27FC236}">
                <a16:creationId xmlns:a16="http://schemas.microsoft.com/office/drawing/2014/main" id="{D5674A5B-8207-41F3-B219-DD1354368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95" y="3830577"/>
            <a:ext cx="3465395" cy="218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031F7D3-8275-4CF6-9B57-3C3CD5BE245C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4018155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33">
            <a:extLst>
              <a:ext uri="{FF2B5EF4-FFF2-40B4-BE49-F238E27FC236}">
                <a16:creationId xmlns:a16="http://schemas.microsoft.com/office/drawing/2014/main" id="{EB448478-8FE0-4BC2-B25A-2D8BB65E9FED}"/>
              </a:ext>
            </a:extLst>
          </p:cNvPr>
          <p:cNvSpPr>
            <a:spLocks noChangeArrowheads="1"/>
          </p:cNvSpPr>
          <p:nvPr/>
        </p:nvSpPr>
        <p:spPr bwMode="auto">
          <a:xfrm rot="10546206">
            <a:off x="5361256" y="4396648"/>
            <a:ext cx="838200" cy="381000"/>
          </a:xfrm>
          <a:prstGeom prst="rightArrow">
            <a:avLst>
              <a:gd name="adj1" fmla="val 6537"/>
              <a:gd name="adj2" fmla="val 58086"/>
            </a:avLst>
          </a:prstGeom>
          <a:solidFill>
            <a:srgbClr val="857B6D"/>
          </a:solidFill>
          <a:ln w="57150">
            <a:solidFill>
              <a:srgbClr val="857B6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F4A834DB-4438-4291-B357-43063CE9EA8C}"/>
              </a:ext>
            </a:extLst>
          </p:cNvPr>
          <p:cNvSpPr txBox="1">
            <a:spLocks/>
          </p:cNvSpPr>
          <p:nvPr/>
        </p:nvSpPr>
        <p:spPr>
          <a:xfrm>
            <a:off x="2022528" y="274638"/>
            <a:ext cx="9559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A0978A"/>
                </a:solidFill>
                <a:latin typeface="PT Sans"/>
                <a:ea typeface="+mj-ea"/>
                <a:cs typeface="+mj-cs"/>
              </a:defRPr>
            </a:lvl1pPr>
          </a:lstStyle>
          <a:p>
            <a:r>
              <a:rPr lang="it-IT" altLang="de-DE" dirty="0" err="1"/>
              <a:t>Algorithmus</a:t>
            </a:r>
            <a:endParaRPr lang="it-IT" dirty="0"/>
          </a:p>
        </p:txBody>
      </p:sp>
      <p:sp>
        <p:nvSpPr>
          <p:cNvPr id="45" name="AutoShape 3">
            <a:extLst>
              <a:ext uri="{FF2B5EF4-FFF2-40B4-BE49-F238E27FC236}">
                <a16:creationId xmlns:a16="http://schemas.microsoft.com/office/drawing/2014/main" id="{30CA4D53-223F-48B7-9C03-95F78AE580C6}"/>
              </a:ext>
            </a:extLst>
          </p:cNvPr>
          <p:cNvSpPr>
            <a:spLocks noChangeArrowheads="1"/>
          </p:cNvSpPr>
          <p:nvPr/>
        </p:nvSpPr>
        <p:spPr bwMode="auto">
          <a:xfrm rot="16184144">
            <a:off x="3661254" y="1043503"/>
            <a:ext cx="763588" cy="1522380"/>
          </a:xfrm>
          <a:prstGeom prst="downArrowCallout">
            <a:avLst>
              <a:gd name="adj1" fmla="val 50000"/>
              <a:gd name="adj2" fmla="val 25000"/>
              <a:gd name="adj3" fmla="val 26024"/>
              <a:gd name="adj4" fmla="val 51583"/>
            </a:avLst>
          </a:prstGeom>
          <a:noFill/>
          <a:ln w="38100">
            <a:solidFill>
              <a:srgbClr val="A0978A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de-DE" sz="1200" b="1" dirty="0" err="1">
                <a:latin typeface="PT Sans" panose="020B0503020203020204" pitchFamily="34" charset="0"/>
              </a:rPr>
              <a:t>Patient</a:t>
            </a:r>
            <a:r>
              <a:rPr lang="it-IT" altLang="de-DE" sz="1200" b="1" dirty="0">
                <a:latin typeface="PT Sans" panose="020B0503020203020204" pitchFamily="34" charset="0"/>
              </a:rPr>
              <a:t>*in</a:t>
            </a: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90BBC556-7EA5-4473-B3CE-276B34C1F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822" y="1577248"/>
            <a:ext cx="3124200" cy="685800"/>
          </a:xfrm>
          <a:prstGeom prst="rect">
            <a:avLst/>
          </a:prstGeom>
          <a:solidFill>
            <a:srgbClr val="A097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Step 1: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Anamnese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+ </a:t>
            </a:r>
            <a:r>
              <a:rPr lang="de-DE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klinische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Unter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- </a:t>
            </a:r>
          </a:p>
          <a:p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suchung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,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Ausschluss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von </a:t>
            </a:r>
            <a:r>
              <a:rPr lang="ja-JP" altLang="it-IT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“</a:t>
            </a:r>
            <a:r>
              <a:rPr lang="it-IT" altLang="ja-JP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red flags</a:t>
            </a:r>
            <a:r>
              <a:rPr lang="ja-JP" altLang="it-IT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”</a:t>
            </a:r>
            <a:endParaRPr lang="it-IT" altLang="de-DE" sz="1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47" name="AutoShape 9">
            <a:extLst>
              <a:ext uri="{FF2B5EF4-FFF2-40B4-BE49-F238E27FC236}">
                <a16:creationId xmlns:a16="http://schemas.microsoft.com/office/drawing/2014/main" id="{68730673-0FC3-4097-BCFC-678CBF5BDA03}"/>
              </a:ext>
            </a:extLst>
          </p:cNvPr>
          <p:cNvSpPr>
            <a:spLocks noChangeArrowheads="1"/>
          </p:cNvSpPr>
          <p:nvPr/>
        </p:nvSpPr>
        <p:spPr bwMode="auto">
          <a:xfrm rot="21584071">
            <a:off x="9062005" y="2948848"/>
            <a:ext cx="790575" cy="381000"/>
          </a:xfrm>
          <a:prstGeom prst="rightArrow">
            <a:avLst>
              <a:gd name="adj1" fmla="val 1426"/>
              <a:gd name="adj2" fmla="val 49118"/>
            </a:avLst>
          </a:prstGeom>
          <a:solidFill>
            <a:srgbClr val="A0978A"/>
          </a:solidFill>
          <a:ln w="57150">
            <a:solidFill>
              <a:srgbClr val="A0978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/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09545FA8-AE09-4D56-9A88-D1C388558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822" y="2720248"/>
            <a:ext cx="2438400" cy="762000"/>
          </a:xfrm>
          <a:prstGeom prst="rect">
            <a:avLst/>
          </a:prstGeom>
          <a:solidFill>
            <a:srgbClr val="575147"/>
          </a:solidFill>
          <a:ln w="9525">
            <a:solidFill>
              <a:srgbClr val="57514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Step 2: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konservative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</a:t>
            </a:r>
          </a:p>
          <a:p>
            <a:pPr algn="ctr"/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Behandlung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</a:t>
            </a:r>
          </a:p>
        </p:txBody>
      </p:sp>
      <p:sp>
        <p:nvSpPr>
          <p:cNvPr id="49" name="Line 11">
            <a:extLst>
              <a:ext uri="{FF2B5EF4-FFF2-40B4-BE49-F238E27FC236}">
                <a16:creationId xmlns:a16="http://schemas.microsoft.com/office/drawing/2014/main" id="{646F8611-BAFB-4B2A-A52B-86DE6786F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6622" y="2263048"/>
            <a:ext cx="0" cy="457200"/>
          </a:xfrm>
          <a:prstGeom prst="line">
            <a:avLst/>
          </a:prstGeom>
          <a:noFill/>
          <a:ln w="76200">
            <a:solidFill>
              <a:srgbClr val="A097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Text Box 12">
            <a:extLst>
              <a:ext uri="{FF2B5EF4-FFF2-40B4-BE49-F238E27FC236}">
                <a16:creationId xmlns:a16="http://schemas.microsoft.com/office/drawing/2014/main" id="{7783AC11-A3F5-4C54-A1A9-D6DCAC2D5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635" y="2309430"/>
            <a:ext cx="2052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de-DE" sz="1400" dirty="0" err="1">
                <a:latin typeface="PT Sans" panose="020B0503020203020204" pitchFamily="34" charset="0"/>
              </a:rPr>
              <a:t>unauffällige</a:t>
            </a:r>
            <a:r>
              <a:rPr lang="it-IT" altLang="de-DE" sz="1400" dirty="0">
                <a:latin typeface="PT Sans" panose="020B0503020203020204" pitchFamily="34" charset="0"/>
              </a:rPr>
              <a:t> </a:t>
            </a:r>
            <a:r>
              <a:rPr lang="it-IT" altLang="de-DE" sz="1400" dirty="0" err="1">
                <a:latin typeface="PT Sans" panose="020B0503020203020204" pitchFamily="34" charset="0"/>
              </a:rPr>
              <a:t>Anamnese</a:t>
            </a:r>
            <a:endParaRPr lang="it-IT" altLang="de-DE" sz="1400" dirty="0">
              <a:latin typeface="PT Sans" panose="020B0503020203020204" pitchFamily="34" charset="0"/>
            </a:endParaRPr>
          </a:p>
        </p:txBody>
      </p:sp>
      <p:sp>
        <p:nvSpPr>
          <p:cNvPr id="51" name="Rectangle 13">
            <a:extLst>
              <a:ext uri="{FF2B5EF4-FFF2-40B4-BE49-F238E27FC236}">
                <a16:creationId xmlns:a16="http://schemas.microsoft.com/office/drawing/2014/main" id="{22CC7662-16DE-43C2-9F57-7C4266E3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997" y="2720248"/>
            <a:ext cx="2438400" cy="762000"/>
          </a:xfrm>
          <a:prstGeom prst="rect">
            <a:avLst/>
          </a:prstGeom>
          <a:solidFill>
            <a:srgbClr val="A0978A"/>
          </a:solidFill>
          <a:ln w="9525">
            <a:solidFill>
              <a:srgbClr val="A0978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Step 1: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spezifische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Diagnostik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,</a:t>
            </a:r>
          </a:p>
          <a:p>
            <a:pPr algn="ctr"/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Auschluss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von </a:t>
            </a:r>
            <a:r>
              <a:rPr lang="ja-JP" altLang="it-IT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“</a:t>
            </a:r>
            <a:r>
              <a:rPr lang="it-IT" altLang="ja-JP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red flags</a:t>
            </a:r>
            <a:r>
              <a:rPr lang="ja-JP" altLang="it-IT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”</a:t>
            </a:r>
            <a:endParaRPr lang="it-IT" altLang="de-DE" sz="1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0873DAAF-D749-4944-9FD7-00100B1CC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854" y="2329150"/>
            <a:ext cx="1795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de-DE" sz="1400" dirty="0" err="1">
                <a:latin typeface="PT Sans" panose="020B0503020203020204" pitchFamily="34" charset="0"/>
              </a:rPr>
              <a:t>auffällige</a:t>
            </a:r>
            <a:r>
              <a:rPr lang="it-IT" altLang="de-DE" sz="1400" dirty="0">
                <a:latin typeface="PT Sans" panose="020B0503020203020204" pitchFamily="34" charset="0"/>
              </a:rPr>
              <a:t> </a:t>
            </a:r>
            <a:r>
              <a:rPr lang="it-IT" altLang="de-DE" sz="1400" dirty="0" err="1">
                <a:latin typeface="PT Sans" panose="020B0503020203020204" pitchFamily="34" charset="0"/>
              </a:rPr>
              <a:t>Anamnese</a:t>
            </a:r>
            <a:endParaRPr lang="it-IT" altLang="de-DE" sz="1400" dirty="0">
              <a:latin typeface="PT Sans" panose="020B0503020203020204" pitchFamily="34" charset="0"/>
            </a:endParaRPr>
          </a:p>
        </p:txBody>
      </p:sp>
      <p:sp>
        <p:nvSpPr>
          <p:cNvPr id="53" name="AutoShape 18">
            <a:extLst>
              <a:ext uri="{FF2B5EF4-FFF2-40B4-BE49-F238E27FC236}">
                <a16:creationId xmlns:a16="http://schemas.microsoft.com/office/drawing/2014/main" id="{92B12F86-4731-4A89-B111-CDAEAB36BCAA}"/>
              </a:ext>
            </a:extLst>
          </p:cNvPr>
          <p:cNvSpPr>
            <a:spLocks noChangeArrowheads="1"/>
          </p:cNvSpPr>
          <p:nvPr/>
        </p:nvSpPr>
        <p:spPr bwMode="auto">
          <a:xfrm rot="10809531">
            <a:off x="5796422" y="2947261"/>
            <a:ext cx="790575" cy="366712"/>
          </a:xfrm>
          <a:prstGeom prst="rightArrow">
            <a:avLst>
              <a:gd name="adj1" fmla="val 17009"/>
              <a:gd name="adj2" fmla="val 61352"/>
            </a:avLst>
          </a:prstGeom>
          <a:solidFill>
            <a:srgbClr val="575147"/>
          </a:solidFill>
          <a:ln w="9525">
            <a:solidFill>
              <a:srgbClr val="57514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/>
          </a:p>
        </p:txBody>
      </p:sp>
      <p:sp>
        <p:nvSpPr>
          <p:cNvPr id="54" name="Rectangle 19">
            <a:extLst>
              <a:ext uri="{FF2B5EF4-FFF2-40B4-BE49-F238E27FC236}">
                <a16:creationId xmlns:a16="http://schemas.microsoft.com/office/drawing/2014/main" id="{162E70BD-A940-49D4-99A1-67D1DFAD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797" y="2720248"/>
            <a:ext cx="1600200" cy="762000"/>
          </a:xfrm>
          <a:prstGeom prst="rect">
            <a:avLst/>
          </a:prstGeom>
          <a:solidFill>
            <a:srgbClr val="A097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Step 1: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Behandlung</a:t>
            </a:r>
            <a:endParaRPr lang="it-IT" altLang="de-DE" sz="1400" b="1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pPr algn="ctr"/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von </a:t>
            </a:r>
            <a:r>
              <a:rPr lang="ja-JP" altLang="it-IT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“</a:t>
            </a:r>
            <a:r>
              <a:rPr lang="it-IT" altLang="ja-JP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red flags</a:t>
            </a:r>
            <a:r>
              <a:rPr lang="ja-JP" altLang="it-IT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”</a:t>
            </a:r>
            <a:endParaRPr lang="it-IT" altLang="de-DE" sz="1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55" name="AutoShape 20">
            <a:extLst>
              <a:ext uri="{FF2B5EF4-FFF2-40B4-BE49-F238E27FC236}">
                <a16:creationId xmlns:a16="http://schemas.microsoft.com/office/drawing/2014/main" id="{0A91B6C5-A38E-4CD3-A9B9-9CA238D2732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29422" y="3449197"/>
            <a:ext cx="1143000" cy="990600"/>
          </a:xfrm>
          <a:custGeom>
            <a:avLst/>
            <a:gdLst>
              <a:gd name="T0" fmla="*/ 815922 w 21600"/>
              <a:gd name="T1" fmla="*/ 0 h 21600"/>
              <a:gd name="T2" fmla="*/ 815922 w 21600"/>
              <a:gd name="T3" fmla="*/ 557579 h 21600"/>
              <a:gd name="T4" fmla="*/ 149066 w 21600"/>
              <a:gd name="T5" fmla="*/ 990600 h 21600"/>
              <a:gd name="T6" fmla="*/ 1143000 w 21600"/>
              <a:gd name="T7" fmla="*/ 27879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323 h 21600"/>
              <a:gd name="T14" fmla="*/ 18798 w 21600"/>
              <a:gd name="T15" fmla="*/ 88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419" y="0"/>
                </a:lnTo>
                <a:lnTo>
                  <a:pt x="15419" y="3323"/>
                </a:lnTo>
                <a:lnTo>
                  <a:pt x="12427" y="3323"/>
                </a:lnTo>
                <a:cubicBezTo>
                  <a:pt x="5564" y="3323"/>
                  <a:pt x="0" y="7279"/>
                  <a:pt x="0" y="12158"/>
                </a:cubicBezTo>
                <a:lnTo>
                  <a:pt x="0" y="21600"/>
                </a:lnTo>
                <a:lnTo>
                  <a:pt x="5634" y="21600"/>
                </a:lnTo>
                <a:lnTo>
                  <a:pt x="5634" y="12158"/>
                </a:lnTo>
                <a:cubicBezTo>
                  <a:pt x="5634" y="10323"/>
                  <a:pt x="8675" y="8835"/>
                  <a:pt x="12427" y="8835"/>
                </a:cubicBezTo>
                <a:lnTo>
                  <a:pt x="15419" y="8835"/>
                </a:lnTo>
                <a:lnTo>
                  <a:pt x="15419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75147"/>
          </a:solidFill>
          <a:ln w="9525">
            <a:solidFill>
              <a:srgbClr val="57514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" name="Text Box 21">
            <a:extLst>
              <a:ext uri="{FF2B5EF4-FFF2-40B4-BE49-F238E27FC236}">
                <a16:creationId xmlns:a16="http://schemas.microsoft.com/office/drawing/2014/main" id="{8213AAAA-2BD2-41F6-9DF2-D8573140D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029" y="347461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sz="1400" dirty="0" err="1">
                <a:latin typeface="PT Sans" panose="020B0503020203020204" pitchFamily="34" charset="0"/>
              </a:rPr>
              <a:t>Behandlung</a:t>
            </a:r>
            <a:r>
              <a:rPr lang="it-IT" altLang="de-DE" sz="1400" dirty="0">
                <a:latin typeface="PT Sans" panose="020B0503020203020204" pitchFamily="34" charset="0"/>
              </a:rPr>
              <a:t> </a:t>
            </a:r>
            <a:r>
              <a:rPr lang="it-IT" altLang="de-DE" sz="1400" dirty="0" err="1">
                <a:latin typeface="PT Sans" panose="020B0503020203020204" pitchFamily="34" charset="0"/>
              </a:rPr>
              <a:t>erfolgreich</a:t>
            </a:r>
            <a:endParaRPr lang="it-IT" altLang="de-DE" sz="1400" dirty="0">
              <a:latin typeface="PT Sans" panose="020B0503020203020204" pitchFamily="34" charset="0"/>
            </a:endParaRPr>
          </a:p>
        </p:txBody>
      </p:sp>
      <p:sp>
        <p:nvSpPr>
          <p:cNvPr id="57" name="AutoShape 23">
            <a:extLst>
              <a:ext uri="{FF2B5EF4-FFF2-40B4-BE49-F238E27FC236}">
                <a16:creationId xmlns:a16="http://schemas.microsoft.com/office/drawing/2014/main" id="{E89F63F1-AFDB-4C94-BDE3-9DD35B10F563}"/>
              </a:ext>
            </a:extLst>
          </p:cNvPr>
          <p:cNvSpPr>
            <a:spLocks noChangeArrowheads="1"/>
          </p:cNvSpPr>
          <p:nvPr/>
        </p:nvSpPr>
        <p:spPr bwMode="auto">
          <a:xfrm rot="10747970" flipH="1">
            <a:off x="4805822" y="3558448"/>
            <a:ext cx="1371600" cy="842963"/>
          </a:xfrm>
          <a:custGeom>
            <a:avLst/>
            <a:gdLst>
              <a:gd name="T0" fmla="*/ 1031240 w 21600"/>
              <a:gd name="T1" fmla="*/ 0 h 21600"/>
              <a:gd name="T2" fmla="*/ 1031240 w 21600"/>
              <a:gd name="T3" fmla="*/ 474479 h 21600"/>
              <a:gd name="T4" fmla="*/ 59373 w 21600"/>
              <a:gd name="T5" fmla="*/ 842963 h 21600"/>
              <a:gd name="T6" fmla="*/ 1371600 w 21600"/>
              <a:gd name="T7" fmla="*/ 23723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164 h 21600"/>
              <a:gd name="T14" fmla="*/ 20793 w 21600"/>
              <a:gd name="T15" fmla="*/ 69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240" y="0"/>
                </a:lnTo>
                <a:lnTo>
                  <a:pt x="16240" y="5164"/>
                </a:lnTo>
                <a:lnTo>
                  <a:pt x="12427" y="5164"/>
                </a:lnTo>
                <a:cubicBezTo>
                  <a:pt x="5564" y="5164"/>
                  <a:pt x="0" y="8295"/>
                  <a:pt x="0" y="12158"/>
                </a:cubicBezTo>
                <a:lnTo>
                  <a:pt x="0" y="21600"/>
                </a:lnTo>
                <a:lnTo>
                  <a:pt x="1870" y="21600"/>
                </a:lnTo>
                <a:lnTo>
                  <a:pt x="1870" y="12158"/>
                </a:lnTo>
                <a:cubicBezTo>
                  <a:pt x="1870" y="9306"/>
                  <a:pt x="6597" y="6994"/>
                  <a:pt x="12427" y="6994"/>
                </a:cubicBezTo>
                <a:lnTo>
                  <a:pt x="16240" y="6994"/>
                </a:lnTo>
                <a:lnTo>
                  <a:pt x="1624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75147"/>
          </a:solidFill>
          <a:ln w="9525">
            <a:solidFill>
              <a:srgbClr val="57514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8" name="Rectangle 26">
            <a:extLst>
              <a:ext uri="{FF2B5EF4-FFF2-40B4-BE49-F238E27FC236}">
                <a16:creationId xmlns:a16="http://schemas.microsoft.com/office/drawing/2014/main" id="{CEA68045-D04D-4576-B581-8AAE4A04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222" y="3558448"/>
            <a:ext cx="24204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sz="1400" dirty="0" err="1">
                <a:latin typeface="PT Sans" panose="020B0503020203020204" pitchFamily="34" charset="0"/>
              </a:rPr>
              <a:t>Behandlung</a:t>
            </a:r>
            <a:r>
              <a:rPr lang="it-IT" altLang="de-DE" sz="1400" dirty="0">
                <a:latin typeface="PT Sans" panose="020B0503020203020204" pitchFamily="34" charset="0"/>
              </a:rPr>
              <a:t> </a:t>
            </a:r>
            <a:r>
              <a:rPr lang="it-IT" altLang="de-DE" sz="1400" dirty="0" err="1">
                <a:latin typeface="PT Sans" panose="020B0503020203020204" pitchFamily="34" charset="0"/>
              </a:rPr>
              <a:t>nicht</a:t>
            </a:r>
            <a:r>
              <a:rPr lang="it-IT" altLang="de-DE" sz="1400" dirty="0">
                <a:latin typeface="PT Sans" panose="020B0503020203020204" pitchFamily="34" charset="0"/>
              </a:rPr>
              <a:t> </a:t>
            </a:r>
            <a:r>
              <a:rPr lang="it-IT" altLang="de-DE" sz="1400" dirty="0" err="1">
                <a:latin typeface="PT Sans" panose="020B0503020203020204" pitchFamily="34" charset="0"/>
              </a:rPr>
              <a:t>erfolgreich</a:t>
            </a:r>
            <a:endParaRPr lang="it-IT" altLang="de-DE" sz="1400" dirty="0">
              <a:latin typeface="PT Sans" panose="020B0503020203020204" pitchFamily="34" charset="0"/>
            </a:endParaRPr>
          </a:p>
        </p:txBody>
      </p:sp>
      <p:sp>
        <p:nvSpPr>
          <p:cNvPr id="59" name="Rectangle 27">
            <a:extLst>
              <a:ext uri="{FF2B5EF4-FFF2-40B4-BE49-F238E27FC236}">
                <a16:creationId xmlns:a16="http://schemas.microsoft.com/office/drawing/2014/main" id="{37B2354D-1426-4B24-BD29-0240B0200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422" y="3939448"/>
            <a:ext cx="2286000" cy="685800"/>
          </a:xfrm>
          <a:prstGeom prst="rect">
            <a:avLst/>
          </a:prstGeom>
          <a:solidFill>
            <a:srgbClr val="45403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de-DE" sz="1400" dirty="0">
              <a:solidFill>
                <a:schemeClr val="bg1"/>
              </a:solidFill>
            </a:endParaRPr>
          </a:p>
          <a:p>
            <a:pPr algn="ctr"/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Step 3: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spez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.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Diagnostik</a:t>
            </a:r>
            <a:endParaRPr lang="it-IT" altLang="de-DE" sz="1400" b="1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pPr algn="ctr"/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LWS-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Erkrankungen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</a:t>
            </a:r>
          </a:p>
          <a:p>
            <a:pPr algn="ctr"/>
            <a:endParaRPr lang="it-IT" altLang="de-DE" sz="1400" dirty="0"/>
          </a:p>
        </p:txBody>
      </p:sp>
      <p:sp>
        <p:nvSpPr>
          <p:cNvPr id="60" name="AutoShape 29">
            <a:extLst>
              <a:ext uri="{FF2B5EF4-FFF2-40B4-BE49-F238E27FC236}">
                <a16:creationId xmlns:a16="http://schemas.microsoft.com/office/drawing/2014/main" id="{4F98D3F3-316A-465F-A320-40B543517A0B}"/>
              </a:ext>
            </a:extLst>
          </p:cNvPr>
          <p:cNvSpPr>
            <a:spLocks noChangeArrowheads="1"/>
          </p:cNvSpPr>
          <p:nvPr/>
        </p:nvSpPr>
        <p:spPr bwMode="auto">
          <a:xfrm rot="11458">
            <a:off x="8463422" y="4090261"/>
            <a:ext cx="638175" cy="381000"/>
          </a:xfrm>
          <a:prstGeom prst="rightArrow">
            <a:avLst>
              <a:gd name="adj1" fmla="val 31000"/>
              <a:gd name="adj2" fmla="val 41968"/>
            </a:avLst>
          </a:prstGeom>
          <a:solidFill>
            <a:srgbClr val="45403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/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id="{85D91912-6422-4F97-B8A0-6F8F46530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954" y="2513682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de-DE" sz="1400" dirty="0" err="1">
                <a:latin typeface="PT Sans" panose="020B0503020203020204" pitchFamily="34" charset="0"/>
              </a:rPr>
              <a:t>patholog</a:t>
            </a:r>
            <a:r>
              <a:rPr lang="it-IT" altLang="de-DE" sz="1400" dirty="0">
                <a:latin typeface="PT Sans" panose="020B0503020203020204" pitchFamily="34" charset="0"/>
              </a:rPr>
              <a:t>.</a:t>
            </a:r>
          </a:p>
        </p:txBody>
      </p:sp>
      <p:sp>
        <p:nvSpPr>
          <p:cNvPr id="62" name="Rectangle 31">
            <a:extLst>
              <a:ext uri="{FF2B5EF4-FFF2-40B4-BE49-F238E27FC236}">
                <a16:creationId xmlns:a16="http://schemas.microsoft.com/office/drawing/2014/main" id="{8131B2A8-EB55-4D07-ADA0-67BBD1C53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3548" y="2415448"/>
            <a:ext cx="1166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de-DE" sz="1400" dirty="0" err="1">
                <a:latin typeface="PT Sans" panose="020B0503020203020204" pitchFamily="34" charset="0"/>
              </a:rPr>
              <a:t>n.patholog</a:t>
            </a:r>
            <a:r>
              <a:rPr lang="it-IT" altLang="de-DE" sz="1400" dirty="0"/>
              <a:t>.</a:t>
            </a:r>
          </a:p>
        </p:txBody>
      </p:sp>
      <p:sp>
        <p:nvSpPr>
          <p:cNvPr id="63" name="Rectangle 32">
            <a:extLst>
              <a:ext uri="{FF2B5EF4-FFF2-40B4-BE49-F238E27FC236}">
                <a16:creationId xmlns:a16="http://schemas.microsoft.com/office/drawing/2014/main" id="{52EE41B8-68AF-424C-A48E-CD030258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597" y="3863248"/>
            <a:ext cx="2209800" cy="762000"/>
          </a:xfrm>
          <a:prstGeom prst="rect">
            <a:avLst/>
          </a:prstGeom>
          <a:solidFill>
            <a:srgbClr val="45403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Step 3: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Behandlung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von</a:t>
            </a:r>
          </a:p>
          <a:p>
            <a:pPr algn="ctr"/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LWS-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Erkrankungen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 </a:t>
            </a:r>
          </a:p>
        </p:txBody>
      </p:sp>
      <p:sp>
        <p:nvSpPr>
          <p:cNvPr id="65" name="Rectangle 34">
            <a:extLst>
              <a:ext uri="{FF2B5EF4-FFF2-40B4-BE49-F238E27FC236}">
                <a16:creationId xmlns:a16="http://schemas.microsoft.com/office/drawing/2014/main" id="{6B97B0F9-9A13-4A44-9AE7-8BBB4BCA9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622" y="4472848"/>
            <a:ext cx="2438400" cy="762000"/>
          </a:xfrm>
          <a:prstGeom prst="rect">
            <a:avLst/>
          </a:prstGeom>
          <a:solidFill>
            <a:srgbClr val="857B6D"/>
          </a:solidFill>
          <a:ln w="9525">
            <a:solidFill>
              <a:srgbClr val="857B6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Step 4: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zusätzliche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Diagnostik</a:t>
            </a:r>
            <a:endParaRPr lang="it-IT" altLang="de-DE" sz="1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66" name="AutoShape 35">
            <a:extLst>
              <a:ext uri="{FF2B5EF4-FFF2-40B4-BE49-F238E27FC236}">
                <a16:creationId xmlns:a16="http://schemas.microsoft.com/office/drawing/2014/main" id="{3005FDB9-F505-4ECF-8E65-3951F062E795}"/>
              </a:ext>
            </a:extLst>
          </p:cNvPr>
          <p:cNvSpPr>
            <a:spLocks noChangeArrowheads="1"/>
          </p:cNvSpPr>
          <p:nvPr/>
        </p:nvSpPr>
        <p:spPr bwMode="auto">
          <a:xfrm rot="10837806" flipH="1">
            <a:off x="5247911" y="5022028"/>
            <a:ext cx="2163763" cy="381000"/>
          </a:xfrm>
          <a:prstGeom prst="rightArrow">
            <a:avLst>
              <a:gd name="adj1" fmla="val 6954"/>
              <a:gd name="adj2" fmla="val 140901"/>
            </a:avLst>
          </a:prstGeom>
          <a:solidFill>
            <a:srgbClr val="857B6D"/>
          </a:solidFill>
          <a:ln w="57150">
            <a:solidFill>
              <a:srgbClr val="857B6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/>
          </a:p>
        </p:txBody>
      </p:sp>
      <p:sp>
        <p:nvSpPr>
          <p:cNvPr id="67" name="Rectangle 36">
            <a:extLst>
              <a:ext uri="{FF2B5EF4-FFF2-40B4-BE49-F238E27FC236}">
                <a16:creationId xmlns:a16="http://schemas.microsoft.com/office/drawing/2014/main" id="{873BBF9E-947C-46C0-8905-AF3DF3A52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1397" y="4777648"/>
            <a:ext cx="2438400" cy="762000"/>
          </a:xfrm>
          <a:prstGeom prst="rect">
            <a:avLst/>
          </a:prstGeom>
          <a:solidFill>
            <a:srgbClr val="857B6D"/>
          </a:solidFill>
          <a:ln w="9525">
            <a:solidFill>
              <a:srgbClr val="857B6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Step 4: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Behandlung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von</a:t>
            </a:r>
          </a:p>
          <a:p>
            <a:pPr algn="ctr"/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alternativen</a:t>
            </a:r>
            <a:r>
              <a:rPr lang="it-IT" altLang="de-DE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 </a:t>
            </a:r>
            <a:r>
              <a:rPr lang="it-IT" altLang="de-DE" sz="1400" b="1" dirty="0" err="1">
                <a:solidFill>
                  <a:schemeClr val="bg1"/>
                </a:solidFill>
                <a:latin typeface="PT Sans" panose="020B0503020203020204" pitchFamily="34" charset="0"/>
              </a:rPr>
              <a:t>Erkrankungen</a:t>
            </a:r>
            <a:endParaRPr lang="it-IT" altLang="de-DE" sz="14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4737DF1F-8DD6-4702-80D7-0F24984B2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899" y="5256882"/>
            <a:ext cx="2220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de-DE" sz="1400" dirty="0" err="1">
                <a:latin typeface="PT Sans" panose="020B0503020203020204" pitchFamily="34" charset="0"/>
              </a:rPr>
              <a:t>Keine</a:t>
            </a:r>
            <a:r>
              <a:rPr lang="it-IT" altLang="de-DE" sz="1400" dirty="0">
                <a:latin typeface="PT Sans" panose="020B0503020203020204" pitchFamily="34" charset="0"/>
              </a:rPr>
              <a:t> </a:t>
            </a:r>
            <a:r>
              <a:rPr lang="it-IT" altLang="de-DE" sz="1400" dirty="0" err="1">
                <a:latin typeface="PT Sans" panose="020B0503020203020204" pitchFamily="34" charset="0"/>
              </a:rPr>
              <a:t>anatomisch</a:t>
            </a:r>
            <a:endParaRPr lang="it-IT" altLang="de-DE" sz="1400" dirty="0">
              <a:latin typeface="PT Sans" panose="020B0503020203020204" pitchFamily="34" charset="0"/>
            </a:endParaRPr>
          </a:p>
          <a:p>
            <a:r>
              <a:rPr lang="it-IT" altLang="de-DE" sz="1400" dirty="0" err="1">
                <a:latin typeface="PT Sans" panose="020B0503020203020204" pitchFamily="34" charset="0"/>
              </a:rPr>
              <a:t>fassbaren</a:t>
            </a:r>
            <a:r>
              <a:rPr lang="it-IT" altLang="de-DE" sz="1400" dirty="0">
                <a:latin typeface="PT Sans" panose="020B0503020203020204" pitchFamily="34" charset="0"/>
              </a:rPr>
              <a:t> </a:t>
            </a:r>
            <a:r>
              <a:rPr lang="it-IT" altLang="de-DE" sz="1400" dirty="0" err="1">
                <a:latin typeface="PT Sans" panose="020B0503020203020204" pitchFamily="34" charset="0"/>
              </a:rPr>
              <a:t>Erkrankungen</a:t>
            </a:r>
            <a:endParaRPr lang="it-IT" altLang="de-DE" sz="1400" dirty="0">
              <a:latin typeface="PT Sans" panose="020B0503020203020204" pitchFamily="34" charset="0"/>
            </a:endParaRPr>
          </a:p>
        </p:txBody>
      </p:sp>
      <p:sp>
        <p:nvSpPr>
          <p:cNvPr id="69" name="Rectangle 38">
            <a:extLst>
              <a:ext uri="{FF2B5EF4-FFF2-40B4-BE49-F238E27FC236}">
                <a16:creationId xmlns:a16="http://schemas.microsoft.com/office/drawing/2014/main" id="{2F0ED918-9916-4739-A98B-5EF0B0C95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597" y="522475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de-DE" sz="1400" dirty="0" err="1">
                <a:latin typeface="PT Sans" panose="020B0503020203020204" pitchFamily="34" charset="0"/>
              </a:rPr>
              <a:t>patholog</a:t>
            </a:r>
            <a:r>
              <a:rPr lang="it-IT" altLang="de-DE" sz="1400" dirty="0"/>
              <a:t>.</a:t>
            </a:r>
          </a:p>
        </p:txBody>
      </p:sp>
      <p:sp>
        <p:nvSpPr>
          <p:cNvPr id="70" name="AutoShape 40">
            <a:extLst>
              <a:ext uri="{FF2B5EF4-FFF2-40B4-BE49-F238E27FC236}">
                <a16:creationId xmlns:a16="http://schemas.microsoft.com/office/drawing/2014/main" id="{3984444C-CE3A-4361-B6AE-CD41F7B8F07A}"/>
              </a:ext>
            </a:extLst>
          </p:cNvPr>
          <p:cNvSpPr>
            <a:spLocks noChangeArrowheads="1"/>
          </p:cNvSpPr>
          <p:nvPr/>
        </p:nvSpPr>
        <p:spPr bwMode="auto">
          <a:xfrm rot="16216377" flipH="1">
            <a:off x="3094068" y="5328555"/>
            <a:ext cx="450255" cy="383222"/>
          </a:xfrm>
          <a:prstGeom prst="rightArrow">
            <a:avLst>
              <a:gd name="adj1" fmla="val 0"/>
              <a:gd name="adj2" fmla="val 43276"/>
            </a:avLst>
          </a:prstGeom>
          <a:solidFill>
            <a:srgbClr val="857B6D"/>
          </a:solidFill>
          <a:ln w="76200">
            <a:solidFill>
              <a:srgbClr val="857B6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/>
          </a:p>
        </p:txBody>
      </p:sp>
      <p:sp>
        <p:nvSpPr>
          <p:cNvPr id="71" name="Rectangle 42">
            <a:extLst>
              <a:ext uri="{FF2B5EF4-FFF2-40B4-BE49-F238E27FC236}">
                <a16:creationId xmlns:a16="http://schemas.microsoft.com/office/drawing/2014/main" id="{D4574EF9-646F-43BB-8822-674BFD4A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597" y="5844448"/>
            <a:ext cx="3581400" cy="533400"/>
          </a:xfrm>
          <a:prstGeom prst="rect">
            <a:avLst/>
          </a:prstGeom>
          <a:noFill/>
          <a:ln w="76200">
            <a:solidFill>
              <a:srgbClr val="A0978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de-DE" sz="1400" b="1" dirty="0">
                <a:latin typeface="PT Sans" panose="020B0503020203020204" pitchFamily="34" charset="0"/>
              </a:rPr>
              <a:t>Step 5 </a:t>
            </a:r>
            <a:r>
              <a:rPr lang="it-IT" altLang="de-DE" sz="1400" b="1" dirty="0" err="1">
                <a:latin typeface="PT Sans" panose="020B0503020203020204" pitchFamily="34" charset="0"/>
              </a:rPr>
              <a:t>psychosoziale</a:t>
            </a:r>
            <a:r>
              <a:rPr lang="it-IT" altLang="de-DE" sz="1400" b="1" dirty="0">
                <a:latin typeface="PT Sans" panose="020B0503020203020204" pitchFamily="34" charset="0"/>
              </a:rPr>
              <a:t> </a:t>
            </a:r>
            <a:r>
              <a:rPr lang="it-IT" altLang="de-DE" sz="1400" b="1" dirty="0" err="1">
                <a:latin typeface="PT Sans" panose="020B0503020203020204" pitchFamily="34" charset="0"/>
              </a:rPr>
              <a:t>Evaluierung</a:t>
            </a:r>
            <a:endParaRPr lang="it-IT" altLang="de-DE" sz="1400" b="1" dirty="0">
              <a:latin typeface="PT Sans" panose="020B0503020203020204" pitchFamily="34" charset="0"/>
            </a:endParaRPr>
          </a:p>
        </p:txBody>
      </p:sp>
      <p:sp>
        <p:nvSpPr>
          <p:cNvPr id="72" name="Rectangle 43">
            <a:extLst>
              <a:ext uri="{FF2B5EF4-FFF2-40B4-BE49-F238E27FC236}">
                <a16:creationId xmlns:a16="http://schemas.microsoft.com/office/drawing/2014/main" id="{07135C89-BC40-4B1A-9141-97A97BF9D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997" y="5844448"/>
            <a:ext cx="4495800" cy="533400"/>
          </a:xfrm>
          <a:prstGeom prst="rect">
            <a:avLst/>
          </a:prstGeom>
          <a:noFill/>
          <a:ln w="76200">
            <a:solidFill>
              <a:srgbClr val="A0978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de-DE" sz="1400" b="1" dirty="0">
                <a:latin typeface="PT Sans" panose="020B0503020203020204" pitchFamily="34" charset="0"/>
              </a:rPr>
              <a:t>Step 5: Palliative </a:t>
            </a:r>
            <a:r>
              <a:rPr lang="it-IT" altLang="de-DE" sz="1400" b="1" dirty="0" err="1">
                <a:latin typeface="PT Sans" panose="020B0503020203020204" pitchFamily="34" charset="0"/>
              </a:rPr>
              <a:t>Massanhmen</a:t>
            </a:r>
            <a:r>
              <a:rPr lang="it-IT" altLang="de-DE" sz="1400" b="1" dirty="0">
                <a:latin typeface="PT Sans" panose="020B0503020203020204" pitchFamily="34" charset="0"/>
              </a:rPr>
              <a:t> </a:t>
            </a:r>
          </a:p>
        </p:txBody>
      </p:sp>
      <p:sp>
        <p:nvSpPr>
          <p:cNvPr id="73" name="AutoShape 44">
            <a:extLst>
              <a:ext uri="{FF2B5EF4-FFF2-40B4-BE49-F238E27FC236}">
                <a16:creationId xmlns:a16="http://schemas.microsoft.com/office/drawing/2014/main" id="{8A30EB6F-1B9E-455E-BC55-CF8701A8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4878" y="6052657"/>
            <a:ext cx="381000" cy="76200"/>
          </a:xfrm>
          <a:prstGeom prst="rightArrow">
            <a:avLst>
              <a:gd name="adj1" fmla="val 0"/>
              <a:gd name="adj2" fmla="val 118704"/>
            </a:avLst>
          </a:prstGeom>
          <a:solidFill>
            <a:schemeClr val="accent1"/>
          </a:solidFill>
          <a:ln w="76200">
            <a:solidFill>
              <a:srgbClr val="A0978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/>
          </a:p>
        </p:txBody>
      </p:sp>
      <p:sp>
        <p:nvSpPr>
          <p:cNvPr id="74" name="AutoShape 45">
            <a:extLst>
              <a:ext uri="{FF2B5EF4-FFF2-40B4-BE49-F238E27FC236}">
                <a16:creationId xmlns:a16="http://schemas.microsoft.com/office/drawing/2014/main" id="{C5F2EC8B-1085-4C76-9026-085D87350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5197" y="3427163"/>
            <a:ext cx="304800" cy="2362200"/>
          </a:xfrm>
          <a:prstGeom prst="downArrow">
            <a:avLst>
              <a:gd name="adj1" fmla="val 8333"/>
              <a:gd name="adj2" fmla="val 64583"/>
            </a:avLst>
          </a:prstGeom>
          <a:solidFill>
            <a:srgbClr val="A0978A"/>
          </a:solidFill>
          <a:ln w="28575">
            <a:solidFill>
              <a:srgbClr val="A0978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/>
          </a:p>
        </p:txBody>
      </p:sp>
      <p:sp>
        <p:nvSpPr>
          <p:cNvPr id="75" name="AutoShape 47">
            <a:extLst>
              <a:ext uri="{FF2B5EF4-FFF2-40B4-BE49-F238E27FC236}">
                <a16:creationId xmlns:a16="http://schemas.microsoft.com/office/drawing/2014/main" id="{BF49F254-D285-4917-804E-BBFB479FE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6997" y="4625248"/>
            <a:ext cx="304800" cy="1219200"/>
          </a:xfrm>
          <a:prstGeom prst="downArrow">
            <a:avLst>
              <a:gd name="adj1" fmla="val 15620"/>
              <a:gd name="adj2" fmla="val 66148"/>
            </a:avLst>
          </a:prstGeom>
          <a:solidFill>
            <a:srgbClr val="45403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/>
          </a:p>
        </p:txBody>
      </p:sp>
      <p:sp>
        <p:nvSpPr>
          <p:cNvPr id="76" name="AutoShape 48">
            <a:extLst>
              <a:ext uri="{FF2B5EF4-FFF2-40B4-BE49-F238E27FC236}">
                <a16:creationId xmlns:a16="http://schemas.microsoft.com/office/drawing/2014/main" id="{12E391DE-9E61-4135-AE1A-6C5143D7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797" y="5484563"/>
            <a:ext cx="304800" cy="304800"/>
          </a:xfrm>
          <a:prstGeom prst="downArrow">
            <a:avLst>
              <a:gd name="adj1" fmla="val 15620"/>
              <a:gd name="adj2" fmla="val 43750"/>
            </a:avLst>
          </a:prstGeom>
          <a:solidFill>
            <a:srgbClr val="857B6D"/>
          </a:solidFill>
          <a:ln w="38100">
            <a:solidFill>
              <a:srgbClr val="857B6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/>
          </a:p>
        </p:txBody>
      </p:sp>
      <p:sp>
        <p:nvSpPr>
          <p:cNvPr id="77" name="Line 11">
            <a:extLst>
              <a:ext uri="{FF2B5EF4-FFF2-40B4-BE49-F238E27FC236}">
                <a16:creationId xmlns:a16="http://schemas.microsoft.com/office/drawing/2014/main" id="{4E5B951A-5CE2-44AC-B0A5-21DB98396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39" y="2252031"/>
            <a:ext cx="0" cy="457200"/>
          </a:xfrm>
          <a:prstGeom prst="line">
            <a:avLst/>
          </a:prstGeom>
          <a:noFill/>
          <a:ln w="76200">
            <a:solidFill>
              <a:srgbClr val="A097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692EE17-5113-4750-BBA0-B0CF81233AD9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2532253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Andere mögliche Ursachen Kreuzschmerz </a:t>
            </a:r>
            <a:br>
              <a:rPr lang="de-DE" dirty="0"/>
            </a:br>
            <a:r>
              <a:rPr lang="de-DE" dirty="0"/>
              <a:t>+/- Ausstrahlung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Spinalkanalstenose (enger Spinalkanal)</a:t>
            </a:r>
          </a:p>
          <a:p>
            <a:r>
              <a:rPr lang="de-DE" dirty="0"/>
              <a:t>Facettensyndrom, Hüftarthrose, ISG-Syndrom, Piriformis-Syndrom, Myofasziales Schmerzsyndrom</a:t>
            </a:r>
          </a:p>
          <a:p>
            <a:endParaRPr lang="de-DE" dirty="0"/>
          </a:p>
          <a:p>
            <a:r>
              <a:rPr lang="de-DE" dirty="0"/>
              <a:t>Abdominelle und viszerale Prozesse</a:t>
            </a:r>
          </a:p>
          <a:p>
            <a:r>
              <a:rPr lang="de-DE" dirty="0"/>
              <a:t>Gefäßveränderungen (z.B. Aortenaneurysma)</a:t>
            </a:r>
          </a:p>
          <a:p>
            <a:r>
              <a:rPr lang="de-DE" dirty="0"/>
              <a:t>Gynäkologische oder urologische Ursachen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B012177-3931-4FEF-919A-77026B7012CE}"/>
              </a:ext>
            </a:extLst>
          </p:cNvPr>
          <p:cNvSpPr txBox="1"/>
          <p:nvPr/>
        </p:nvSpPr>
        <p:spPr>
          <a:xfrm>
            <a:off x="10973483" y="34706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Tischler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1981576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Risikofaktoren für Chronifizierung unspezifischer Kreuzschmerzen 1/2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Depressivität, </a:t>
            </a:r>
            <a:r>
              <a:rPr lang="de-DE" dirty="0" err="1"/>
              <a:t>Distress</a:t>
            </a:r>
            <a:r>
              <a:rPr lang="de-DE" dirty="0"/>
              <a:t> (negativer Stress, vor allem berufs-/arbeitsplatzbezogen)</a:t>
            </a:r>
          </a:p>
          <a:p>
            <a:r>
              <a:rPr lang="de-DE" dirty="0"/>
              <a:t>schmerzbezogene Kognitionen: z.B. </a:t>
            </a:r>
            <a:r>
              <a:rPr lang="de-DE" dirty="0" err="1"/>
              <a:t>Katastrophisieren</a:t>
            </a:r>
            <a:r>
              <a:rPr lang="de-DE" dirty="0"/>
              <a:t>, Hilf-/Hoffnungslosigkeit, Angst-Vermeidungs-Überzeugungen</a:t>
            </a:r>
          </a:p>
          <a:p>
            <a:r>
              <a:rPr lang="de-DE" dirty="0"/>
              <a:t>passives Schmerzverhalten: z.B. ausgeprägtes Schon- und Angst-Vermeidungsverhalten</a:t>
            </a:r>
          </a:p>
          <a:p>
            <a:r>
              <a:rPr lang="de-DE" dirty="0"/>
              <a:t>überaktives Schmerzverhalten: beharrliche Arbeitsamkeit, suppressives Schmerzverhalten</a:t>
            </a:r>
          </a:p>
          <a:p>
            <a:r>
              <a:rPr lang="de-DE" dirty="0"/>
              <a:t>schmerzbezogene Kognitionen: Gedankenunterdrückung</a:t>
            </a:r>
          </a:p>
          <a:p>
            <a:r>
              <a:rPr lang="de-DE" dirty="0"/>
              <a:t>Neigung zur Somatisierung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63666D9-A291-4661-9179-A31E0F37B9AE}"/>
              </a:ext>
            </a:extLst>
          </p:cNvPr>
          <p:cNvSpPr txBox="1"/>
          <p:nvPr/>
        </p:nvSpPr>
        <p:spPr>
          <a:xfrm>
            <a:off x="10973483" y="34706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Tischler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251327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08967-FE8E-37F4-FB86-DF480C55A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308A2DA-7977-260C-951C-5E84661B2D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5" b="2063"/>
          <a:stretch/>
        </p:blipFill>
        <p:spPr>
          <a:xfrm>
            <a:off x="0" y="-225781"/>
            <a:ext cx="12192000" cy="77216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DFB3880-F656-AFB8-E7BB-B1C65D5470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43" t="8713" r="17648" b="8383"/>
          <a:stretch/>
        </p:blipFill>
        <p:spPr>
          <a:xfrm>
            <a:off x="852715" y="0"/>
            <a:ext cx="10332740" cy="72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37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Risikofaktoren für Chronifizierung unspezifischer Kreuzschmerzen 2/2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400" dirty="0"/>
              <a:t>Arbeitsplatzbezogene Faktoren</a:t>
            </a:r>
          </a:p>
          <a:p>
            <a:endParaRPr lang="de-DE" sz="2400" dirty="0"/>
          </a:p>
          <a:p>
            <a:r>
              <a:rPr lang="de-DE" sz="2400" dirty="0"/>
              <a:t>Iatrogene Faktoren</a:t>
            </a:r>
          </a:p>
          <a:p>
            <a:pPr lvl="1"/>
            <a:r>
              <a:rPr lang="de-DE" sz="2400" dirty="0"/>
              <a:t>Mangelhafte Respektierung der multikausalen Genese</a:t>
            </a:r>
          </a:p>
          <a:p>
            <a:pPr lvl="1"/>
            <a:r>
              <a:rPr lang="de-DE" sz="2400" dirty="0"/>
              <a:t>Überbewertung somatischer/radiologischer Befunde</a:t>
            </a:r>
          </a:p>
          <a:p>
            <a:pPr lvl="1"/>
            <a:r>
              <a:rPr lang="de-DE" sz="2400" dirty="0"/>
              <a:t>Lange, schwer begründbare Krankschreibung</a:t>
            </a:r>
          </a:p>
          <a:p>
            <a:pPr lvl="1"/>
            <a:r>
              <a:rPr lang="de-DE" sz="2400" dirty="0"/>
              <a:t>Förderung passiver Therapiekonzepte</a:t>
            </a:r>
          </a:p>
          <a:p>
            <a:pPr lvl="1"/>
            <a:r>
              <a:rPr lang="de-DE" sz="2400" dirty="0"/>
              <a:t>Übertriebener Einsatz diagnostischer Maßnahmen</a:t>
            </a:r>
          </a:p>
          <a:p>
            <a:endParaRPr lang="de-DE" sz="2400" dirty="0"/>
          </a:p>
          <a:p>
            <a:r>
              <a:rPr lang="de-DE" sz="2400" dirty="0"/>
              <a:t>Rauchen</a:t>
            </a:r>
          </a:p>
          <a:p>
            <a:r>
              <a:rPr lang="de-DE" sz="2400" dirty="0"/>
              <a:t>Übergewicht</a:t>
            </a:r>
          </a:p>
          <a:p>
            <a:r>
              <a:rPr lang="de-DE" sz="2400" dirty="0"/>
              <a:t>Geringe körperliche Kondition</a:t>
            </a:r>
          </a:p>
          <a:p>
            <a:r>
              <a:rPr lang="de-DE" sz="2400" dirty="0"/>
              <a:t>Alkohol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6634233-2FBC-4C67-8436-CADF0B569FF8}"/>
              </a:ext>
            </a:extLst>
          </p:cNvPr>
          <p:cNvSpPr txBox="1"/>
          <p:nvPr/>
        </p:nvSpPr>
        <p:spPr>
          <a:xfrm>
            <a:off x="10973483" y="34706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Tischler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1300995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Zusammenfassung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Primäre Abklärung der Rückenschmerzen durch Anamnese und körperliche Untersuchung</a:t>
            </a:r>
          </a:p>
          <a:p>
            <a:r>
              <a:rPr lang="de-DE" sz="2400" dirty="0"/>
              <a:t>(Übermäßige) Schonung sollte vermieden werden</a:t>
            </a:r>
          </a:p>
          <a:p>
            <a:r>
              <a:rPr lang="de-DE" sz="2400" dirty="0"/>
              <a:t>Bei starken Schmerzen (vorübergehend) adäquate</a:t>
            </a:r>
            <a:br>
              <a:rPr lang="de-DE" sz="2400" dirty="0"/>
            </a:br>
            <a:r>
              <a:rPr lang="de-DE" sz="2400" dirty="0"/>
              <a:t>analgetische Therapie</a:t>
            </a:r>
          </a:p>
          <a:p>
            <a:r>
              <a:rPr lang="de-DE" sz="2400" dirty="0"/>
              <a:t>Bei Hinweisen für spezifischen Rückenschmerz weiterführende Diagnostik (Bildgebung, Labor, fachärztliche Untersuchung)</a:t>
            </a:r>
          </a:p>
          <a:p>
            <a:r>
              <a:rPr lang="de-DE" sz="2400" dirty="0"/>
              <a:t>Individuell auf Patienten abgestimmte Therapie wichtig</a:t>
            </a:r>
          </a:p>
          <a:p>
            <a:r>
              <a:rPr lang="de-DE" sz="2400" dirty="0"/>
              <a:t>Interdisziplinäre Therapie zum Teil unumgänglich (verschiedene Facharztdisziplinen, Physiotherapie, psychologische Begleitung)</a:t>
            </a:r>
            <a:endParaRPr lang="de-IT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9D9B7F-8C60-1302-7055-8984886D8DF9}"/>
              </a:ext>
            </a:extLst>
          </p:cNvPr>
          <p:cNvSpPr txBox="1"/>
          <p:nvPr/>
        </p:nvSpPr>
        <p:spPr>
          <a:xfrm>
            <a:off x="9948244" y="34706"/>
            <a:ext cx="224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Broger/Dr. Tischler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132839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5" b="5767"/>
          <a:stretch/>
        </p:blipFill>
        <p:spPr>
          <a:xfrm>
            <a:off x="0" y="-225781"/>
            <a:ext cx="12192000" cy="7382937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Volksleiden Rückenschmerzen: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Ursachen verstehen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– Auswege finden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Mal di schiena: come possiamo curarlo?</a:t>
            </a:r>
            <a:endParaRPr lang="de-CH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40896" y="4921250"/>
            <a:ext cx="7658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/>
              <a:t>Dr. Ivano Donato</a:t>
            </a:r>
          </a:p>
          <a:p>
            <a:endParaRPr lang="it-IT" sz="1600" b="1" dirty="0"/>
          </a:p>
          <a:p>
            <a:r>
              <a:rPr lang="it-IT" sz="1600" dirty="0">
                <a:solidFill>
                  <a:schemeClr val="bg1"/>
                </a:solidFill>
              </a:rPr>
              <a:t>Medico Specialista in Anestesia e Rianimazione, Terapia del Dolore</a:t>
            </a:r>
          </a:p>
        </p:txBody>
      </p:sp>
    </p:spTree>
    <p:extLst>
      <p:ext uri="{BB962C8B-B14F-4D97-AF65-F5344CB8AC3E}">
        <p14:creationId xmlns:p14="http://schemas.microsoft.com/office/powerpoint/2010/main" val="2323670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>
                <a:solidFill>
                  <a:srgbClr val="000000"/>
                </a:solidFill>
              </a:defRPr>
            </a:pPr>
            <a:r>
              <a:rPr lang="it-IT" sz="4000" dirty="0"/>
              <a:t>I pazienti affetti da lombalgie</a:t>
            </a:r>
          </a:p>
          <a:p>
            <a:pPr marL="0" indent="0" algn="ctr">
              <a:buNone/>
              <a:defRPr>
                <a:solidFill>
                  <a:srgbClr val="000000"/>
                </a:solidFill>
              </a:defRPr>
            </a:pPr>
            <a:r>
              <a:rPr lang="it-IT" sz="4000" dirty="0"/>
              <a:t>costituiscono il più</a:t>
            </a:r>
          </a:p>
          <a:p>
            <a:pPr marL="0" indent="0" algn="ctr">
              <a:buNone/>
              <a:defRPr>
                <a:solidFill>
                  <a:srgbClr val="000000"/>
                </a:solidFill>
              </a:defRPr>
            </a:pPr>
            <a:r>
              <a:rPr lang="it-IT" sz="4000" dirty="0"/>
              <a:t>importante gruppo di malati</a:t>
            </a:r>
          </a:p>
          <a:p>
            <a:pPr marL="0" indent="0" algn="ctr">
              <a:buNone/>
              <a:defRPr>
                <a:solidFill>
                  <a:srgbClr val="000000"/>
                </a:solidFill>
              </a:defRPr>
            </a:pPr>
            <a:r>
              <a:rPr lang="it-IT" sz="4000" dirty="0"/>
              <a:t>osservati nei centri di valutazione</a:t>
            </a:r>
          </a:p>
          <a:p>
            <a:pPr marL="0" indent="0" algn="ctr">
              <a:buNone/>
              <a:defRPr>
                <a:solidFill>
                  <a:srgbClr val="000000"/>
                </a:solidFill>
              </a:defRPr>
            </a:pPr>
            <a:r>
              <a:rPr lang="it-IT" sz="4000" dirty="0"/>
              <a:t>e trattamento del dolore.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865A972-D4EB-4089-A9BA-9CCBA1EA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778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Scopo di un medico Terapista del Dolore nel trattamento del " Mal di Schiena" è: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22528" y="1600201"/>
            <a:ext cx="9559872" cy="2142459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 sz="2600">
                <a:solidFill>
                  <a:srgbClr val="000000"/>
                </a:solidFill>
              </a:defRPr>
            </a:pPr>
            <a:r>
              <a:rPr lang="it-IT" sz="2400" b="1" dirty="0"/>
              <a:t>Valutare  accuratamente la causa del dolore</a:t>
            </a:r>
          </a:p>
          <a:p>
            <a:pPr marL="857250" lvl="1" indent="-457200">
              <a:buFont typeface="+mj-lt"/>
              <a:buAutoNum type="alphaLcParenR"/>
              <a:defRPr sz="2600">
                <a:solidFill>
                  <a:srgbClr val="000000"/>
                </a:solidFill>
              </a:defRPr>
            </a:pPr>
            <a:r>
              <a:rPr lang="it-IT" sz="2400" dirty="0"/>
              <a:t>distinguere tra dolore </a:t>
            </a:r>
            <a:r>
              <a:rPr lang="it-IT" sz="2400" u="sng" dirty="0"/>
              <a:t>nocicettivo</a:t>
            </a:r>
            <a:r>
              <a:rPr lang="it-IT" sz="2400" dirty="0"/>
              <a:t> ( artrosi, contratture muscolari), dolore </a:t>
            </a:r>
            <a:r>
              <a:rPr lang="it-IT" sz="2400" u="sng" dirty="0"/>
              <a:t>neuropatico</a:t>
            </a:r>
            <a:r>
              <a:rPr lang="it-IT" sz="2400" dirty="0"/>
              <a:t> ( </a:t>
            </a:r>
            <a:r>
              <a:rPr lang="it-IT" sz="2400" dirty="0" err="1"/>
              <a:t>radicolopatie</a:t>
            </a:r>
            <a:r>
              <a:rPr lang="it-IT" sz="2400" dirty="0"/>
              <a:t>, stenosi) o dolore </a:t>
            </a:r>
            <a:r>
              <a:rPr lang="it-IT" sz="2400" u="sng" dirty="0"/>
              <a:t>misto</a:t>
            </a:r>
          </a:p>
          <a:p>
            <a:pPr marL="857250" lvl="1" indent="-457200">
              <a:buFont typeface="+mj-lt"/>
              <a:buAutoNum type="alphaLcParenR"/>
              <a:defRPr sz="26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0000"/>
                </a:solidFill>
              </a:rPr>
              <a:t>Integrare la diagnosi con </a:t>
            </a:r>
            <a:r>
              <a:rPr lang="it-IT" sz="2400" dirty="0" err="1">
                <a:solidFill>
                  <a:srgbClr val="000000"/>
                </a:solidFill>
              </a:rPr>
              <a:t>immaging</a:t>
            </a:r>
            <a:r>
              <a:rPr lang="it-IT" sz="2400" dirty="0">
                <a:solidFill>
                  <a:srgbClr val="000000"/>
                </a:solidFill>
              </a:rPr>
              <a:t> e valutazione funzionale, in collaborazione con </a:t>
            </a:r>
            <a:r>
              <a:rPr lang="it-IT" sz="2400" dirty="0" err="1">
                <a:solidFill>
                  <a:srgbClr val="000000"/>
                </a:solidFill>
              </a:rPr>
              <a:t>neurolgi</a:t>
            </a:r>
            <a:r>
              <a:rPr lang="it-IT" sz="2400" dirty="0">
                <a:solidFill>
                  <a:srgbClr val="000000"/>
                </a:solidFill>
              </a:rPr>
              <a:t>, neurochirurghi, ortopedici, fisiatri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030819" y="3896846"/>
            <a:ext cx="10239154" cy="2610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 sz="26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0000"/>
                </a:solidFill>
              </a:rPr>
              <a:t>2) </a:t>
            </a:r>
            <a:r>
              <a:rPr lang="it-IT" sz="2400" b="1" dirty="0">
                <a:solidFill>
                  <a:srgbClr val="000000"/>
                </a:solidFill>
              </a:rPr>
              <a:t>Ridurre il dolore e migliorare la qualità della vita</a:t>
            </a:r>
          </a:p>
          <a:p>
            <a:pPr marL="0" indent="0">
              <a:buFont typeface="Arial"/>
              <a:buNone/>
              <a:defRPr sz="26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0000"/>
                </a:solidFill>
              </a:rPr>
              <a:t>	a) Farmaci ( FANS, miorilassanti, oppioidi, antidepressivi, 		     	    	anticonvulsivanti)</a:t>
            </a:r>
          </a:p>
          <a:p>
            <a:pPr marL="0" indent="0">
              <a:buFont typeface="Arial"/>
              <a:buNone/>
              <a:defRPr sz="26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0000"/>
                </a:solidFill>
              </a:rPr>
              <a:t>	b) Infiltrazioni ( epidurali, faccettali, trigger point)</a:t>
            </a:r>
          </a:p>
          <a:p>
            <a:pPr marL="0" indent="0">
              <a:buFont typeface="Arial"/>
              <a:buNone/>
              <a:defRPr sz="26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0000"/>
                </a:solidFill>
              </a:rPr>
              <a:t>	c) Tecniche interventistiche ( radiofrequenza, blocchi 	    	                   	    nervosi, neuromodulazione)</a:t>
            </a:r>
          </a:p>
        </p:txBody>
      </p:sp>
    </p:spTree>
    <p:extLst>
      <p:ext uri="{BB962C8B-B14F-4D97-AF65-F5344CB8AC3E}">
        <p14:creationId xmlns:p14="http://schemas.microsoft.com/office/powerpoint/2010/main" val="3806195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2528" y="72617"/>
            <a:ext cx="9559872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Scopo di un medico Terapista del Dolore nel trattamento del " Mal di Schiena" è: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22528" y="1398181"/>
            <a:ext cx="9559872" cy="1387550"/>
          </a:xfrm>
        </p:spPr>
        <p:txBody>
          <a:bodyPr>
            <a:normAutofit/>
          </a:bodyPr>
          <a:lstStyle/>
          <a:p>
            <a:pPr marL="0" indent="0">
              <a:buNone/>
              <a:defRPr>
                <a:solidFill>
                  <a:srgbClr val="000000"/>
                </a:solidFill>
              </a:defRPr>
            </a:pPr>
            <a:r>
              <a:rPr lang="it-IT" sz="2400" dirty="0"/>
              <a:t>3) </a:t>
            </a:r>
            <a:r>
              <a:rPr lang="it-IT" sz="2400" b="1" dirty="0"/>
              <a:t>Favorire il recupero funzionale</a:t>
            </a:r>
          </a:p>
          <a:p>
            <a:pPr marL="0" indent="0">
              <a:buNone/>
              <a:defRPr>
                <a:solidFill>
                  <a:srgbClr val="000000"/>
                </a:solidFill>
              </a:defRPr>
            </a:pPr>
            <a:r>
              <a:rPr lang="it-IT" sz="2400" dirty="0"/>
              <a:t>	a) Ridurre l'inattività e l'assunzione cronica di farmaci</a:t>
            </a:r>
          </a:p>
          <a:p>
            <a:pPr marL="0" indent="0">
              <a:buNone/>
              <a:defRPr>
                <a:solidFill>
                  <a:srgbClr val="000000"/>
                </a:solidFill>
              </a:defRPr>
            </a:pPr>
            <a:r>
              <a:rPr lang="it-IT" sz="2400" dirty="0"/>
              <a:t>	b) Collaborare con fisioterapisti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057967" y="2826478"/>
            <a:ext cx="9559872" cy="220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0000"/>
                </a:solidFill>
              </a:rPr>
              <a:t>4) </a:t>
            </a:r>
            <a:r>
              <a:rPr lang="it-IT" sz="2400" b="1" dirty="0">
                <a:solidFill>
                  <a:srgbClr val="000000"/>
                </a:solidFill>
              </a:rPr>
              <a:t>Prevenire la cronicizzazione del dolore</a:t>
            </a:r>
          </a:p>
          <a:p>
            <a:pPr marL="0" indent="0">
              <a:buFont typeface="Arial"/>
              <a:buNone/>
              <a:defRPr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0000"/>
                </a:solidFill>
              </a:rPr>
              <a:t>	a) Identificare precocemente i fattori di rischio per un dolore 		    	cronico ( catastrofismo, disturbi dell'umore, inattività)</a:t>
            </a:r>
          </a:p>
          <a:p>
            <a:pPr marL="0" indent="0">
              <a:buFont typeface="Arial"/>
              <a:buNone/>
              <a:defRPr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0000"/>
                </a:solidFill>
              </a:rPr>
              <a:t>	b) Intervenire su componenti psicologiche e comportamentali 	    	con approccio </a:t>
            </a:r>
            <a:r>
              <a:rPr lang="it-IT" sz="2400" dirty="0" err="1">
                <a:solidFill>
                  <a:srgbClr val="000000"/>
                </a:solidFill>
              </a:rPr>
              <a:t>bio</a:t>
            </a:r>
            <a:r>
              <a:rPr lang="it-IT" sz="2400" dirty="0">
                <a:solidFill>
                  <a:srgbClr val="000000"/>
                </a:solidFill>
              </a:rPr>
              <a:t>-psico-sociale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054427" y="4970733"/>
            <a:ext cx="10002894" cy="176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0000"/>
                </a:solidFill>
              </a:rPr>
              <a:t>5) </a:t>
            </a:r>
            <a:r>
              <a:rPr lang="it-IT" sz="2400" b="1" dirty="0">
                <a:solidFill>
                  <a:srgbClr val="000000"/>
                </a:solidFill>
              </a:rPr>
              <a:t>Educare il paziente</a:t>
            </a:r>
          </a:p>
          <a:p>
            <a:pPr marL="0" indent="0">
              <a:buFont typeface="Arial"/>
              <a:buNone/>
              <a:defRPr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0000"/>
                </a:solidFill>
              </a:rPr>
              <a:t>	a) Informare sulla natura del dolore e sull'importanza 				    	dell'aderenza al trattamento</a:t>
            </a:r>
          </a:p>
          <a:p>
            <a:pPr marL="0" indent="0">
              <a:buFont typeface="Arial"/>
              <a:buNone/>
              <a:defRPr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0000"/>
                </a:solidFill>
              </a:rPr>
              <a:t>	b) Contrastare la paura del movimento e la disabilità autoindotta</a:t>
            </a:r>
          </a:p>
        </p:txBody>
      </p:sp>
    </p:spTree>
    <p:extLst>
      <p:ext uri="{BB962C8B-B14F-4D97-AF65-F5344CB8AC3E}">
        <p14:creationId xmlns:p14="http://schemas.microsoft.com/office/powerpoint/2010/main" val="2249185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2528" y="455258"/>
            <a:ext cx="9559872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Le varie sperimentazioni volte a riprodurre il dolore lombare tendono a privilegiare due fonti di dolore: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22528" y="2238019"/>
            <a:ext cx="9559872" cy="4525963"/>
          </a:xfrm>
        </p:spPr>
        <p:txBody>
          <a:bodyPr>
            <a:normAutofit/>
          </a:bodyPr>
          <a:lstStyle/>
          <a:p>
            <a:pPr marL="0" indent="0" defTabSz="425195">
              <a:buNone/>
              <a:defRPr sz="2976">
                <a:solidFill>
                  <a:srgbClr val="000000"/>
                </a:solidFill>
              </a:defRPr>
            </a:pPr>
            <a:r>
              <a:rPr lang="it-IT" sz="2800" dirty="0"/>
              <a:t>1) il disco intervertebrale e la radice nervosa.</a:t>
            </a:r>
          </a:p>
          <a:p>
            <a:pPr defTabSz="425195">
              <a:defRPr sz="2976">
                <a:solidFill>
                  <a:srgbClr val="000000"/>
                </a:solidFill>
              </a:defRPr>
            </a:pPr>
            <a:endParaRPr lang="it-IT" sz="2800" dirty="0"/>
          </a:p>
          <a:p>
            <a:pPr marL="0" indent="0" defTabSz="425195">
              <a:buNone/>
              <a:defRPr sz="2976">
                <a:solidFill>
                  <a:srgbClr val="000000"/>
                </a:solidFill>
              </a:defRPr>
            </a:pPr>
            <a:r>
              <a:rPr lang="it-IT" sz="2800" dirty="0"/>
              <a:t>2) le faccette articolari coinvolgono soprattutto i tratti lordotici della colonna (tratto cervicale e tratto lombare)</a:t>
            </a:r>
          </a:p>
        </p:txBody>
      </p:sp>
    </p:spTree>
    <p:extLst>
      <p:ext uri="{BB962C8B-B14F-4D97-AF65-F5344CB8AC3E}">
        <p14:creationId xmlns:p14="http://schemas.microsoft.com/office/powerpoint/2010/main" val="703632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.png" descr="image.png">
            <a:extLst>
              <a:ext uri="{FF2B5EF4-FFF2-40B4-BE49-F238E27FC236}">
                <a16:creationId xmlns:a16="http://schemas.microsoft.com/office/drawing/2014/main" id="{C8671B67-9493-4409-B767-F0D28DC8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44" y="125402"/>
            <a:ext cx="8940800" cy="66071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9388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2528" y="455258"/>
            <a:ext cx="9559872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Cosa fa l’anestesista nel trattamento del dolore?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8D4F9-45F7-4427-B26F-904B35791889}"/>
              </a:ext>
            </a:extLst>
          </p:cNvPr>
          <p:cNvSpPr txBox="1">
            <a:spLocks/>
          </p:cNvSpPr>
          <p:nvPr/>
        </p:nvSpPr>
        <p:spPr>
          <a:xfrm>
            <a:off x="2174928" y="1752601"/>
            <a:ext cx="9559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SzTx/>
              <a:buFontTx/>
              <a:buNone/>
              <a:defRPr sz="2000"/>
            </a:pPr>
            <a:r>
              <a:rPr lang="de-DE" sz="2800" b="1" dirty="0" err="1"/>
              <a:t>Terapie</a:t>
            </a:r>
            <a:r>
              <a:rPr lang="de-DE" sz="2800" b="1" dirty="0"/>
              <a:t> </a:t>
            </a:r>
            <a:r>
              <a:rPr lang="de-DE" sz="2800" b="1" dirty="0" err="1"/>
              <a:t>farmacologiche</a:t>
            </a:r>
            <a:r>
              <a:rPr lang="de-DE" sz="2800" b="1" dirty="0"/>
              <a:t> </a:t>
            </a:r>
            <a:r>
              <a:rPr lang="de-DE" sz="2800" b="1" dirty="0" err="1"/>
              <a:t>mirate</a:t>
            </a:r>
            <a:r>
              <a:rPr lang="de-DE" sz="2800" b="1" dirty="0"/>
              <a:t> </a:t>
            </a:r>
            <a:r>
              <a:rPr lang="de-DE" sz="2800" b="1" dirty="0" err="1"/>
              <a:t>con</a:t>
            </a:r>
            <a:r>
              <a:rPr lang="de-DE" sz="2800" b="1" dirty="0"/>
              <a:t>:</a:t>
            </a:r>
          </a:p>
          <a:p>
            <a:pPr>
              <a:spcBef>
                <a:spcPts val="400"/>
              </a:spcBef>
              <a:defRPr sz="2000"/>
            </a:pPr>
            <a:r>
              <a:rPr lang="de-DE" sz="2800" dirty="0" err="1"/>
              <a:t>Paracetamolo</a:t>
            </a:r>
            <a:r>
              <a:rPr lang="de-DE" sz="2800" dirty="0"/>
              <a:t> (</a:t>
            </a:r>
            <a:r>
              <a:rPr lang="de-DE" sz="2800" dirty="0" err="1"/>
              <a:t>Tachipirina</a:t>
            </a:r>
            <a:r>
              <a:rPr lang="de-DE" sz="2800" dirty="0"/>
              <a:t>), </a:t>
            </a:r>
            <a:r>
              <a:rPr lang="de-DE" sz="2800" dirty="0" err="1"/>
              <a:t>Ibuprofene</a:t>
            </a:r>
            <a:r>
              <a:rPr lang="de-DE" sz="2800" dirty="0"/>
              <a:t> (Moment), </a:t>
            </a:r>
            <a:r>
              <a:rPr lang="de-DE" sz="2800" dirty="0" err="1"/>
              <a:t>Etoricoxib</a:t>
            </a:r>
            <a:r>
              <a:rPr lang="de-DE" sz="2800" dirty="0"/>
              <a:t> (Arcoxia)</a:t>
            </a:r>
          </a:p>
          <a:p>
            <a:pPr>
              <a:spcBef>
                <a:spcPts val="400"/>
              </a:spcBef>
              <a:defRPr sz="2000"/>
            </a:pPr>
            <a:r>
              <a:rPr lang="de-DE" sz="2800" dirty="0" err="1"/>
              <a:t>Miorilassanti</a:t>
            </a:r>
            <a:r>
              <a:rPr lang="de-DE" sz="2800" dirty="0"/>
              <a:t>: </a:t>
            </a:r>
            <a:r>
              <a:rPr lang="de-DE" sz="2800" dirty="0" err="1"/>
              <a:t>Tiocolchicoside</a:t>
            </a:r>
            <a:r>
              <a:rPr lang="de-DE" sz="2800" dirty="0"/>
              <a:t> (</a:t>
            </a:r>
            <a:r>
              <a:rPr lang="de-DE" sz="2800" dirty="0" err="1"/>
              <a:t>Muscoril</a:t>
            </a:r>
            <a:r>
              <a:rPr lang="de-DE" sz="2800" dirty="0"/>
              <a:t>) </a:t>
            </a:r>
            <a:r>
              <a:rPr lang="de-DE" sz="2800" dirty="0" err="1"/>
              <a:t>Tizanidina</a:t>
            </a:r>
            <a:r>
              <a:rPr lang="de-DE" sz="2800" dirty="0"/>
              <a:t> (</a:t>
            </a:r>
            <a:r>
              <a:rPr lang="de-DE" sz="2800" dirty="0" err="1"/>
              <a:t>Sirdalud</a:t>
            </a:r>
            <a:r>
              <a:rPr lang="de-DE" sz="2800" dirty="0"/>
              <a:t>)</a:t>
            </a:r>
          </a:p>
          <a:p>
            <a:pPr>
              <a:spcBef>
                <a:spcPts val="400"/>
              </a:spcBef>
              <a:defRPr sz="2000"/>
            </a:pPr>
            <a:r>
              <a:rPr lang="de-DE" sz="2800" dirty="0" err="1"/>
              <a:t>Farmaci</a:t>
            </a:r>
            <a:r>
              <a:rPr lang="de-DE" sz="2800" dirty="0"/>
              <a:t> </a:t>
            </a:r>
            <a:r>
              <a:rPr lang="de-DE" sz="2800" dirty="0" err="1"/>
              <a:t>antiepilettici</a:t>
            </a:r>
            <a:r>
              <a:rPr lang="de-DE" sz="2800" dirty="0"/>
              <a:t> Pregabalin (Lyrica)</a:t>
            </a:r>
          </a:p>
          <a:p>
            <a:pPr>
              <a:spcBef>
                <a:spcPts val="400"/>
              </a:spcBef>
              <a:defRPr sz="2000"/>
            </a:pPr>
            <a:r>
              <a:rPr lang="de-DE" sz="2800" dirty="0" err="1"/>
              <a:t>Duloxetina</a:t>
            </a:r>
            <a:r>
              <a:rPr lang="de-DE" sz="2800" dirty="0"/>
              <a:t> </a:t>
            </a:r>
            <a:r>
              <a:rPr lang="de-DE" sz="2800" dirty="0" err="1"/>
              <a:t>antidepressivi</a:t>
            </a:r>
            <a:r>
              <a:rPr lang="de-DE" sz="2800" dirty="0"/>
              <a:t> (Cymbalta)</a:t>
            </a:r>
          </a:p>
          <a:p>
            <a:pPr>
              <a:spcBef>
                <a:spcPts val="400"/>
              </a:spcBef>
              <a:defRPr sz="2000"/>
            </a:pPr>
            <a:r>
              <a:rPr lang="de-DE" sz="2800" dirty="0" err="1"/>
              <a:t>Oppiacei</a:t>
            </a:r>
            <a:r>
              <a:rPr lang="de-DE" sz="2800" dirty="0"/>
              <a:t>: </a:t>
            </a:r>
            <a:r>
              <a:rPr lang="de-DE" sz="2800" dirty="0" err="1"/>
              <a:t>Tramadolo</a:t>
            </a:r>
            <a:r>
              <a:rPr lang="de-DE" sz="2800" dirty="0"/>
              <a:t> (</a:t>
            </a:r>
            <a:r>
              <a:rPr lang="de-DE" sz="2800" dirty="0" err="1"/>
              <a:t>Contramal</a:t>
            </a:r>
            <a:r>
              <a:rPr lang="de-DE" sz="2800" dirty="0"/>
              <a:t>), </a:t>
            </a:r>
            <a:r>
              <a:rPr lang="de-DE" sz="2800" dirty="0" err="1"/>
              <a:t>Tapentadolo</a:t>
            </a:r>
            <a:r>
              <a:rPr lang="de-DE" sz="2800" dirty="0"/>
              <a:t> (Palexia)</a:t>
            </a:r>
          </a:p>
          <a:p>
            <a:pPr marL="0" indent="0">
              <a:spcBef>
                <a:spcPts val="400"/>
              </a:spcBef>
              <a:buSzTx/>
              <a:buFontTx/>
              <a:buNone/>
              <a:defRPr sz="2000"/>
            </a:pPr>
            <a:endParaRPr lang="de-DE" sz="2800" dirty="0"/>
          </a:p>
          <a:p>
            <a:pPr marL="0" indent="0">
              <a:spcBef>
                <a:spcPts val="400"/>
              </a:spcBef>
              <a:buSzTx/>
              <a:buFontTx/>
              <a:buNone/>
              <a:defRPr sz="2000"/>
            </a:pPr>
            <a:r>
              <a:rPr lang="de-DE" sz="2800" b="1" dirty="0" err="1"/>
              <a:t>Oppure</a:t>
            </a:r>
            <a:r>
              <a:rPr lang="de-DE" sz="2800" b="1" dirty="0"/>
              <a:t> </a:t>
            </a:r>
            <a:r>
              <a:rPr lang="de-DE" sz="2800" b="1" dirty="0" err="1"/>
              <a:t>con</a:t>
            </a:r>
            <a:r>
              <a:rPr lang="de-DE" sz="2800" b="1" dirty="0"/>
              <a:t>:</a:t>
            </a:r>
          </a:p>
          <a:p>
            <a:pPr>
              <a:spcBef>
                <a:spcPts val="400"/>
              </a:spcBef>
              <a:defRPr sz="2000"/>
            </a:pPr>
            <a:r>
              <a:rPr lang="de-DE" sz="2800" dirty="0" err="1"/>
              <a:t>Infiltrazioni</a:t>
            </a:r>
            <a:r>
              <a:rPr lang="de-DE" sz="2800" dirty="0"/>
              <a:t>, </a:t>
            </a:r>
            <a:r>
              <a:rPr lang="de-DE" sz="2800" dirty="0" err="1"/>
              <a:t>blocchi</a:t>
            </a:r>
            <a:r>
              <a:rPr lang="de-DE" sz="2800" dirty="0"/>
              <a:t> </a:t>
            </a:r>
            <a:r>
              <a:rPr lang="de-DE" sz="2800" dirty="0" err="1"/>
              <a:t>nervosi</a:t>
            </a:r>
            <a:r>
              <a:rPr lang="de-DE" sz="2800" dirty="0"/>
              <a:t> e </a:t>
            </a:r>
            <a:r>
              <a:rPr lang="de-DE" sz="2800" dirty="0" err="1"/>
              <a:t>tecniche</a:t>
            </a:r>
            <a:r>
              <a:rPr lang="de-DE" sz="2800" dirty="0"/>
              <a:t> mini-invasive</a:t>
            </a:r>
          </a:p>
        </p:txBody>
      </p:sp>
    </p:spTree>
    <p:extLst>
      <p:ext uri="{BB962C8B-B14F-4D97-AF65-F5344CB8AC3E}">
        <p14:creationId xmlns:p14="http://schemas.microsoft.com/office/powerpoint/2010/main" val="372412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2528" y="455258"/>
            <a:ext cx="9559872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Antinfiammatori nel mal di schiena: cosa sapere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8D4F9-45F7-4427-B26F-904B35791889}"/>
              </a:ext>
            </a:extLst>
          </p:cNvPr>
          <p:cNvSpPr txBox="1">
            <a:spLocks/>
          </p:cNvSpPr>
          <p:nvPr/>
        </p:nvSpPr>
        <p:spPr>
          <a:xfrm>
            <a:off x="2174928" y="1752601"/>
            <a:ext cx="9559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2200">
                <a:solidFill>
                  <a:srgbClr val="000000"/>
                </a:solidFill>
              </a:defRPr>
            </a:pPr>
            <a:r>
              <a:rPr lang="it-IT" sz="2800" dirty="0"/>
              <a:t>Ibuprofene ( </a:t>
            </a:r>
            <a:r>
              <a:rPr lang="it-IT" sz="2800" dirty="0" err="1"/>
              <a:t>Brufen</a:t>
            </a:r>
            <a:r>
              <a:rPr lang="it-IT" sz="2800" dirty="0"/>
              <a:t>, Moment) efficaci sul dolore lieve moderato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r>
              <a:rPr lang="it-IT" sz="2800" dirty="0"/>
              <a:t>Diclofenac ( Voltaren) Utile nei dolori acuti es. cerotti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r>
              <a:rPr lang="it-IT" sz="2800" dirty="0" err="1"/>
              <a:t>Naproxene</a:t>
            </a:r>
            <a:r>
              <a:rPr lang="it-IT" sz="2800" dirty="0"/>
              <a:t> ( </a:t>
            </a:r>
            <a:r>
              <a:rPr lang="it-IT" sz="2800" dirty="0" err="1"/>
              <a:t>Momendol</a:t>
            </a:r>
            <a:r>
              <a:rPr lang="it-IT" sz="2800" dirty="0"/>
              <a:t>, </a:t>
            </a:r>
            <a:r>
              <a:rPr lang="it-IT" sz="2800" dirty="0" err="1"/>
              <a:t>Aleve</a:t>
            </a:r>
            <a:r>
              <a:rPr lang="it-IT" sz="2800" dirty="0"/>
              <a:t>) durata lunga usata nel dolore cronico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r>
              <a:rPr lang="it-IT" sz="2800" dirty="0" err="1"/>
              <a:t>Ketoprofene</a:t>
            </a:r>
            <a:r>
              <a:rPr lang="it-IT" sz="2800" dirty="0"/>
              <a:t> ( </a:t>
            </a:r>
            <a:r>
              <a:rPr lang="it-IT" sz="2800" dirty="0" err="1"/>
              <a:t>Oki</a:t>
            </a:r>
            <a:r>
              <a:rPr lang="it-IT" sz="2800" dirty="0"/>
              <a:t>, </a:t>
            </a:r>
            <a:r>
              <a:rPr lang="it-IT" sz="2800" dirty="0" err="1"/>
              <a:t>Fastum</a:t>
            </a:r>
            <a:r>
              <a:rPr lang="it-IT" sz="2800" dirty="0"/>
              <a:t>) rapido indicato per il dolore acuto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r>
              <a:rPr lang="it-IT" sz="2800" dirty="0" err="1"/>
              <a:t>Celecoxib</a:t>
            </a:r>
            <a:r>
              <a:rPr lang="it-IT" sz="2800" dirty="0"/>
              <a:t>/</a:t>
            </a:r>
            <a:r>
              <a:rPr lang="it-IT" sz="2800" dirty="0" err="1"/>
              <a:t>Etoricoxib</a:t>
            </a:r>
            <a:r>
              <a:rPr lang="it-IT" sz="2800" dirty="0"/>
              <a:t> selettivi COX2, più sicuri per lo stomaco ma da usare con cautela per cuore e reni</a:t>
            </a:r>
          </a:p>
          <a:p>
            <a:pPr marL="0" indent="0" algn="just">
              <a:buNone/>
              <a:defRPr sz="2200">
                <a:solidFill>
                  <a:srgbClr val="000000"/>
                </a:solidFill>
              </a:defRPr>
            </a:pPr>
            <a:endParaRPr lang="it-IT" sz="2800" dirty="0"/>
          </a:p>
          <a:p>
            <a:pPr marL="0" indent="0" algn="ctr">
              <a:buNone/>
              <a:defRPr sz="2200" u="sng">
                <a:solidFill>
                  <a:srgbClr val="000000"/>
                </a:solidFill>
              </a:defRPr>
            </a:pPr>
            <a:r>
              <a:rPr lang="it-IT" sz="2800" dirty="0"/>
              <a:t>EFFETTI COLLATERALI COMUNI</a:t>
            </a:r>
          </a:p>
          <a:p>
            <a:pPr marL="0" indent="0" algn="just">
              <a:buNone/>
              <a:defRPr sz="2200" u="sng">
                <a:solidFill>
                  <a:srgbClr val="000000"/>
                </a:solidFill>
              </a:defRPr>
            </a:pPr>
            <a:r>
              <a:rPr lang="it-IT" sz="2800" dirty="0"/>
              <a:t>Gastrite; reflusso; ulcere; Nausea; Dispepsia; Aumento della Pressione arteriosa; Ritenzione idrica; Danno Renale ( specie in anziani); Rischio Cardiovascolare ( infarto, ictus in soggetti predisposti)</a:t>
            </a:r>
          </a:p>
        </p:txBody>
      </p:sp>
    </p:spTree>
    <p:extLst>
      <p:ext uri="{BB962C8B-B14F-4D97-AF65-F5344CB8AC3E}">
        <p14:creationId xmlns:p14="http://schemas.microsoft.com/office/powerpoint/2010/main" val="161309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5" b="5767"/>
          <a:stretch/>
        </p:blipFill>
        <p:spPr>
          <a:xfrm>
            <a:off x="0" y="-225781"/>
            <a:ext cx="12192000" cy="7382937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Volksleiden Rückenschmerzen: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Ursachen verstehen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– Auswege finden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Was Neurochirurgie, Neurologie, Schmerzmedizin und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Physiotherapie leisten können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40896" y="4921250"/>
            <a:ext cx="76588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Dr. med. </a:t>
            </a:r>
            <a:r>
              <a:rPr lang="it-IT" sz="1600" b="1" dirty="0" err="1"/>
              <a:t>univ</a:t>
            </a:r>
            <a:r>
              <a:rPr lang="it-IT" sz="1600" b="1" dirty="0"/>
              <a:t>. Hannes Tischler</a:t>
            </a:r>
          </a:p>
          <a:p>
            <a:r>
              <a:rPr lang="it-IT" sz="1600" dirty="0" err="1">
                <a:solidFill>
                  <a:schemeClr val="bg1"/>
                </a:solidFill>
              </a:rPr>
              <a:t>Facharzt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für</a:t>
            </a:r>
            <a:r>
              <a:rPr lang="it-IT" sz="1600" dirty="0">
                <a:solidFill>
                  <a:schemeClr val="bg1"/>
                </a:solidFill>
              </a:rPr>
              <a:t> Neurologie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0173457-A48E-4416-9DAD-6DDD767CB0D3}"/>
              </a:ext>
            </a:extLst>
          </p:cNvPr>
          <p:cNvSpPr/>
          <p:nvPr/>
        </p:nvSpPr>
        <p:spPr>
          <a:xfrm>
            <a:off x="214489" y="6526818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>
                <a:latin typeface="PT Sans" panose="020B0503020203020204" pitchFamily="34" charset="0"/>
              </a:rPr>
              <a:t>Quellen: 1) DGN Leitlinie Lumbale Radikulopathie; 2) NVL Kreuzschmerz; 3) Leitlinie zur konservativen, operativen und rehabilitativen Versorgung bei Bandscheibenvorfällen mit radikulärer Symptomatik</a:t>
            </a:r>
            <a:endParaRPr lang="de-IT" sz="1050" dirty="0">
              <a:latin typeface="PT Sans" panose="020B0503020203020204" pitchFamily="34" charset="0"/>
            </a:endParaRPr>
          </a:p>
        </p:txBody>
      </p:sp>
      <p:pic>
        <p:nvPicPr>
          <p:cNvPr id="8" name="Immagine 3">
            <a:extLst>
              <a:ext uri="{FF2B5EF4-FFF2-40B4-BE49-F238E27FC236}">
                <a16:creationId xmlns:a16="http://schemas.microsoft.com/office/drawing/2014/main" id="{4A83EF75-8E54-4011-9BD8-D2205297EC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0" t="1" r="22014" b="498"/>
          <a:stretch/>
        </p:blipFill>
        <p:spPr>
          <a:xfrm>
            <a:off x="8140212" y="186822"/>
            <a:ext cx="3736356" cy="3413629"/>
          </a:xfrm>
          <a:prstGeom prst="rect">
            <a:avLst/>
          </a:prstGeom>
          <a:noFill/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688C406-9786-4935-B677-5851338CCAB3}"/>
              </a:ext>
            </a:extLst>
          </p:cNvPr>
          <p:cNvSpPr/>
          <p:nvPr/>
        </p:nvSpPr>
        <p:spPr>
          <a:xfrm>
            <a:off x="3040896" y="556644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/>
              <a:t>Dr. med. Maximilian Broger</a:t>
            </a:r>
          </a:p>
          <a:p>
            <a:r>
              <a:rPr lang="it-IT" sz="1600" dirty="0" err="1">
                <a:solidFill>
                  <a:schemeClr val="bg1"/>
                </a:solidFill>
              </a:rPr>
              <a:t>Facharzt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für</a:t>
            </a:r>
            <a:r>
              <a:rPr lang="it-IT" sz="1600" dirty="0">
                <a:solidFill>
                  <a:schemeClr val="bg1"/>
                </a:solidFill>
              </a:rPr>
              <a:t> Neurochirurgie</a:t>
            </a:r>
          </a:p>
        </p:txBody>
      </p:sp>
    </p:spTree>
    <p:extLst>
      <p:ext uri="{BB962C8B-B14F-4D97-AF65-F5344CB8AC3E}">
        <p14:creationId xmlns:p14="http://schemas.microsoft.com/office/powerpoint/2010/main" val="2637988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2528" y="455258"/>
            <a:ext cx="9559872" cy="1143000"/>
          </a:xfrm>
        </p:spPr>
        <p:txBody>
          <a:bodyPr>
            <a:normAutofit/>
          </a:bodyPr>
          <a:lstStyle/>
          <a:p>
            <a:r>
              <a:rPr lang="it-IT" dirty="0"/>
              <a:t>Controindicazioni principali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8D4F9-45F7-4427-B26F-904B35791889}"/>
              </a:ext>
            </a:extLst>
          </p:cNvPr>
          <p:cNvSpPr txBox="1">
            <a:spLocks/>
          </p:cNvSpPr>
          <p:nvPr/>
        </p:nvSpPr>
        <p:spPr>
          <a:xfrm>
            <a:off x="2022528" y="1752602"/>
            <a:ext cx="9559872" cy="148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 sz="2200">
                <a:solidFill>
                  <a:srgbClr val="000000"/>
                </a:solidFill>
              </a:defRPr>
            </a:pPr>
            <a:r>
              <a:rPr lang="it-IT" sz="2800" dirty="0"/>
              <a:t>Ulcera gastrica attiva o pregressa; Insufficienza renale; Scompenso Cardiaco; Ipertensione non controllata; Gravidanza; Allergie note ai FANS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E33BFFD-F141-4DAE-83BA-3BEC2536321C}"/>
              </a:ext>
            </a:extLst>
          </p:cNvPr>
          <p:cNvSpPr txBox="1">
            <a:spLocks/>
          </p:cNvSpPr>
          <p:nvPr/>
        </p:nvSpPr>
        <p:spPr>
          <a:xfrm>
            <a:off x="2022528" y="3379081"/>
            <a:ext cx="9559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A0978A"/>
                </a:solidFill>
                <a:latin typeface="PT Sans"/>
                <a:ea typeface="+mj-ea"/>
                <a:cs typeface="+mj-cs"/>
              </a:defRPr>
            </a:lvl1pPr>
          </a:lstStyle>
          <a:p>
            <a:r>
              <a:rPr lang="it-IT" dirty="0"/>
              <a:t>Buone Pratiche 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BCA62DC-1265-478E-A6C7-408A3CF7E84E}"/>
              </a:ext>
            </a:extLst>
          </p:cNvPr>
          <p:cNvSpPr txBox="1">
            <a:spLocks/>
          </p:cNvSpPr>
          <p:nvPr/>
        </p:nvSpPr>
        <p:spPr>
          <a:xfrm>
            <a:off x="2022528" y="4676425"/>
            <a:ext cx="9559872" cy="148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 sz="2200">
                <a:solidFill>
                  <a:srgbClr val="000000"/>
                </a:solidFill>
              </a:defRPr>
            </a:pPr>
            <a:r>
              <a:rPr lang="it-IT" sz="2800" dirty="0"/>
              <a:t>Usare per pochi giorni alla minima dose efficace; usare sempre a stomaco pieno meglio con gastroprotettore; evitare in chi assume già anticoagulanti </a:t>
            </a:r>
          </a:p>
        </p:txBody>
      </p:sp>
    </p:spTree>
    <p:extLst>
      <p:ext uri="{BB962C8B-B14F-4D97-AF65-F5344CB8AC3E}">
        <p14:creationId xmlns:p14="http://schemas.microsoft.com/office/powerpoint/2010/main" val="4227249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2528" y="455258"/>
            <a:ext cx="9559872" cy="1143000"/>
          </a:xfrm>
        </p:spPr>
        <p:txBody>
          <a:bodyPr>
            <a:normAutofit/>
          </a:bodyPr>
          <a:lstStyle/>
          <a:p>
            <a:r>
              <a:rPr lang="it-IT" dirty="0"/>
              <a:t>Lo scopo delle infiltrazioni è…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8D4F9-45F7-4427-B26F-904B35791889}"/>
              </a:ext>
            </a:extLst>
          </p:cNvPr>
          <p:cNvSpPr txBox="1">
            <a:spLocks/>
          </p:cNvSpPr>
          <p:nvPr/>
        </p:nvSpPr>
        <p:spPr>
          <a:xfrm>
            <a:off x="2022528" y="1752602"/>
            <a:ext cx="9559872" cy="465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400"/>
              </a:spcBef>
              <a:buAutoNum type="alphaUcParenR"/>
              <a:defRPr sz="2000"/>
            </a:pPr>
            <a:r>
              <a:rPr lang="it-IT" sz="2800" dirty="0"/>
              <a:t>Farmaci iniettati vicino a radici nervose o articolazioni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  <a:defRPr sz="2000"/>
            </a:pPr>
            <a:r>
              <a:rPr lang="it-IT" sz="2600" dirty="0"/>
              <a:t>Infiltrazioni </a:t>
            </a:r>
            <a:r>
              <a:rPr lang="it-IT" sz="2600" dirty="0" err="1"/>
              <a:t>periradicolari</a:t>
            </a:r>
            <a:r>
              <a:rPr lang="it-IT" sz="2600" dirty="0"/>
              <a:t>, articolari (es. sacroiliache)</a:t>
            </a:r>
          </a:p>
          <a:p>
            <a:pPr>
              <a:spcBef>
                <a:spcPts val="400"/>
              </a:spcBef>
              <a:defRPr sz="2000"/>
            </a:pPr>
            <a:endParaRPr lang="it-IT" sz="2800" dirty="0"/>
          </a:p>
          <a:p>
            <a:pPr>
              <a:spcBef>
                <a:spcPts val="400"/>
              </a:spcBef>
              <a:defRPr sz="2000"/>
            </a:pPr>
            <a:endParaRPr lang="it-IT" sz="2800" dirty="0"/>
          </a:p>
          <a:p>
            <a:pPr marL="0" indent="0">
              <a:spcBef>
                <a:spcPts val="400"/>
              </a:spcBef>
              <a:buNone/>
              <a:defRPr sz="2000"/>
            </a:pPr>
            <a:r>
              <a:rPr lang="it-IT" sz="2800" dirty="0"/>
              <a:t>B) Tecniche precise e poco invasive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  <a:defRPr sz="2000"/>
            </a:pPr>
            <a:r>
              <a:rPr lang="it-IT" sz="2600" dirty="0"/>
              <a:t>Guida ecografica, guida </a:t>
            </a:r>
            <a:r>
              <a:rPr lang="it-IT" sz="2600" dirty="0" err="1"/>
              <a:t>fluoroscopica</a:t>
            </a:r>
            <a:r>
              <a:rPr lang="it-IT" sz="2600" dirty="0"/>
              <a:t> ( introduzione di un farmaco direttamente in un area specifica come un articolazione o un nervo con guida radiologica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  <a:defRPr sz="2000"/>
            </a:pPr>
            <a:r>
              <a:rPr lang="it-IT" sz="2600" dirty="0"/>
              <a:t>Infiltrazioni </a:t>
            </a:r>
            <a:r>
              <a:rPr lang="it-IT" sz="2600" dirty="0" err="1"/>
              <a:t>ecoguidate</a:t>
            </a:r>
            <a:r>
              <a:rPr lang="it-IT" sz="2600" dirty="0"/>
              <a:t> e mini-invasive</a:t>
            </a:r>
          </a:p>
        </p:txBody>
      </p:sp>
    </p:spTree>
    <p:extLst>
      <p:ext uri="{BB962C8B-B14F-4D97-AF65-F5344CB8AC3E}">
        <p14:creationId xmlns:p14="http://schemas.microsoft.com/office/powerpoint/2010/main" val="4205416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2528" y="455258"/>
            <a:ext cx="9559872" cy="1143000"/>
          </a:xfrm>
        </p:spPr>
        <p:txBody>
          <a:bodyPr>
            <a:normAutofit/>
          </a:bodyPr>
          <a:lstStyle/>
          <a:p>
            <a:r>
              <a:rPr lang="it-IT" dirty="0"/>
              <a:t>Tecniche infiltrative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8D4F9-45F7-4427-B26F-904B35791889}"/>
              </a:ext>
            </a:extLst>
          </p:cNvPr>
          <p:cNvSpPr txBox="1">
            <a:spLocks/>
          </p:cNvSpPr>
          <p:nvPr/>
        </p:nvSpPr>
        <p:spPr>
          <a:xfrm>
            <a:off x="2022528" y="1752602"/>
            <a:ext cx="9559872" cy="465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solidFill>
                  <a:srgbClr val="000000"/>
                </a:solidFill>
              </a:defRPr>
            </a:pPr>
            <a:r>
              <a:rPr lang="it-IT" sz="2800" dirty="0"/>
              <a:t>1) Infiltrazioni  epidurali &gt; nelle </a:t>
            </a:r>
            <a:r>
              <a:rPr lang="it-IT" sz="2800" dirty="0" err="1"/>
              <a:t>Radicolopatie</a:t>
            </a:r>
            <a:r>
              <a:rPr lang="it-IT" sz="2800" dirty="0"/>
              <a:t>, stenosi spinale ernie discali </a:t>
            </a:r>
          </a:p>
        </p:txBody>
      </p:sp>
      <p:pic>
        <p:nvPicPr>
          <p:cNvPr id="4" name="Periradicolare.jpg" descr="Periradicolare.jpg">
            <a:extLst>
              <a:ext uri="{FF2B5EF4-FFF2-40B4-BE49-F238E27FC236}">
                <a16:creationId xmlns:a16="http://schemas.microsoft.com/office/drawing/2014/main" id="{C1803147-8D96-4813-92F8-0410EA946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977" y="2730112"/>
            <a:ext cx="6868003" cy="40206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7666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8D4F9-45F7-4427-B26F-904B35791889}"/>
              </a:ext>
            </a:extLst>
          </p:cNvPr>
          <p:cNvSpPr txBox="1">
            <a:spLocks/>
          </p:cNvSpPr>
          <p:nvPr/>
        </p:nvSpPr>
        <p:spPr>
          <a:xfrm>
            <a:off x="2022528" y="534812"/>
            <a:ext cx="9559872" cy="465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solidFill>
                  <a:srgbClr val="000000"/>
                </a:solidFill>
              </a:defRPr>
            </a:pPr>
            <a:r>
              <a:rPr lang="it-IT" sz="2800" dirty="0"/>
              <a:t>2) Blocco delle articolazioni sacro-iliache&gt; nel dolore localizzato a livello lombo-sacrale irradiato ai glutei o all'anca ( infiltrazione sotto guida ecografica)</a:t>
            </a:r>
          </a:p>
        </p:txBody>
      </p:sp>
      <p:pic>
        <p:nvPicPr>
          <p:cNvPr id="7" name="Infiltrazione sacro iliaca.jpg" descr="Infiltrazione sacro iliaca.jpg">
            <a:extLst>
              <a:ext uri="{FF2B5EF4-FFF2-40B4-BE49-F238E27FC236}">
                <a16:creationId xmlns:a16="http://schemas.microsoft.com/office/drawing/2014/main" id="{D361DA3B-6856-45D7-925A-88C69394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6" y="2198862"/>
            <a:ext cx="4243387" cy="42433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74230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4D47604-391D-4094-B7E1-71CC6F03B6E3}"/>
              </a:ext>
            </a:extLst>
          </p:cNvPr>
          <p:cNvSpPr txBox="1">
            <a:spLocks/>
          </p:cNvSpPr>
          <p:nvPr/>
        </p:nvSpPr>
        <p:spPr>
          <a:xfrm>
            <a:off x="2022528" y="534812"/>
            <a:ext cx="9559872" cy="4650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solidFill>
                  <a:srgbClr val="000000"/>
                </a:solidFill>
              </a:defRPr>
            </a:pPr>
            <a:r>
              <a:rPr lang="it-IT" sz="2600" dirty="0"/>
              <a:t>3) Infiltrazioni dei legamenti o dei muscoli </a:t>
            </a:r>
            <a:r>
              <a:rPr lang="it-IT" sz="2600" dirty="0" err="1"/>
              <a:t>paraspinali</a:t>
            </a:r>
            <a:r>
              <a:rPr lang="it-IT" sz="2600" dirty="0"/>
              <a:t> &gt; nel dolore </a:t>
            </a:r>
            <a:r>
              <a:rPr lang="it-IT" sz="2600" dirty="0" err="1"/>
              <a:t>miofasciale</a:t>
            </a:r>
            <a:r>
              <a:rPr lang="it-IT" sz="2600" dirty="0"/>
              <a:t> ( dolore muscolo scheletrico con aree di tensione localizzate...i Trigger Point) o contratture croniche. Si esegue con anestetici locali +/- cortisonici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endParaRPr lang="it-IT" sz="2600" dirty="0"/>
          </a:p>
          <a:p>
            <a:pPr marL="0" indent="0">
              <a:buNone/>
              <a:defRPr sz="2400">
                <a:solidFill>
                  <a:srgbClr val="000000"/>
                </a:solidFill>
              </a:defRPr>
            </a:pPr>
            <a:r>
              <a:rPr lang="it-IT" sz="2600" dirty="0"/>
              <a:t>4) Blocco del ganglio della radice dorsale&gt; in lombosciatalgia neuropatica, </a:t>
            </a:r>
            <a:r>
              <a:rPr lang="it-IT" sz="2600" dirty="0" err="1"/>
              <a:t>allodinia</a:t>
            </a:r>
            <a:r>
              <a:rPr lang="it-IT" sz="2600" dirty="0"/>
              <a:t> ( cioè un dolore provocato da uno stimolo che, in condizioni normali, sarebbe innocuo e incapace di provocare alcun tipo di sensazione dolorosa) e dolore cronico refrattario ( Nel dolore post-chirurgico persistente dopo </a:t>
            </a:r>
            <a:r>
              <a:rPr lang="it-IT" sz="2600" dirty="0" err="1"/>
              <a:t>erniectomia</a:t>
            </a:r>
            <a:r>
              <a:rPr lang="it-IT" sz="2600" dirty="0"/>
              <a:t>, chirurgia ortopedica). Si usa una tecnica selettiva e mirata alla radice dorsale coinvolta con infiltrazione sotto guida TAC di Anestetici locali +/- cortisone </a:t>
            </a:r>
          </a:p>
        </p:txBody>
      </p:sp>
    </p:spTree>
    <p:extLst>
      <p:ext uri="{BB962C8B-B14F-4D97-AF65-F5344CB8AC3E}">
        <p14:creationId xmlns:p14="http://schemas.microsoft.com/office/powerpoint/2010/main" val="1311201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8D4F9-45F7-4427-B26F-904B35791889}"/>
              </a:ext>
            </a:extLst>
          </p:cNvPr>
          <p:cNvSpPr txBox="1">
            <a:spLocks/>
          </p:cNvSpPr>
          <p:nvPr/>
        </p:nvSpPr>
        <p:spPr>
          <a:xfrm>
            <a:off x="2022528" y="534812"/>
            <a:ext cx="9559872" cy="465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200">
                <a:solidFill>
                  <a:srgbClr val="000000"/>
                </a:solidFill>
              </a:defRPr>
            </a:pPr>
            <a:r>
              <a:rPr lang="it-IT" sz="2400" dirty="0"/>
              <a:t>5) </a:t>
            </a:r>
            <a:r>
              <a:rPr lang="it-IT" sz="2400" dirty="0" err="1"/>
              <a:t>Neuromodulazione</a:t>
            </a:r>
            <a:r>
              <a:rPr lang="it-IT" sz="2400" dirty="0"/>
              <a:t> periferica&gt; nella lombalgia cronica o dolore post chirurgico. Avviene tramite l'impianto temporaneo o permanete di elettrodi stimolatori</a:t>
            </a:r>
          </a:p>
          <a:p>
            <a:pPr marL="0" indent="0">
              <a:buNone/>
              <a:defRPr sz="2200">
                <a:solidFill>
                  <a:srgbClr val="000000"/>
                </a:solidFill>
              </a:defRPr>
            </a:pPr>
            <a:r>
              <a:rPr lang="it-IT" sz="2400" dirty="0"/>
              <a:t>6) Radiofrequenza ( RF ) &gt; nel dolore di schiena cronico ( sindrome delle faccette articolari) o neuropatico da </a:t>
            </a:r>
            <a:r>
              <a:rPr lang="it-IT" sz="2400" dirty="0" err="1"/>
              <a:t>radicolopatia</a:t>
            </a:r>
            <a:r>
              <a:rPr lang="it-IT" sz="2400" dirty="0"/>
              <a:t>. Si basa sull' uso di onde elettromagnetiche per generare calore ( Radiofrequenza termica lesiva a 70-90° o Radiofrequenza pulsata intermittente a meno di 40°)  e modulare o interrompere la conduzione nervosa del dolore; Procedura </a:t>
            </a:r>
            <a:r>
              <a:rPr lang="it-IT" sz="2400" dirty="0" err="1"/>
              <a:t>miniinvasiva</a:t>
            </a:r>
            <a:r>
              <a:rPr lang="it-IT" sz="2400" dirty="0"/>
              <a:t> in anestesia locale </a:t>
            </a:r>
          </a:p>
        </p:txBody>
      </p:sp>
      <p:pic>
        <p:nvPicPr>
          <p:cNvPr id="4" name="IMG_0210.jpeg" descr="IMG_0210.jpeg">
            <a:extLst>
              <a:ext uri="{FF2B5EF4-FFF2-40B4-BE49-F238E27FC236}">
                <a16:creationId xmlns:a16="http://schemas.microsoft.com/office/drawing/2014/main" id="{2F401FEC-B5F3-4E6F-AD66-A97BD2A2D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120" y="4120907"/>
            <a:ext cx="3895530" cy="25970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6902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filtrazioneFaccette-articolari3.jpg" descr="InfiltrazioneFaccette-articolari3.jpg">
            <a:extLst>
              <a:ext uri="{FF2B5EF4-FFF2-40B4-BE49-F238E27FC236}">
                <a16:creationId xmlns:a16="http://schemas.microsoft.com/office/drawing/2014/main" id="{C4BAA207-0D7A-4BCE-AEFB-3508D7CB4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389114"/>
            <a:ext cx="6079772" cy="60797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26B9A09-E3F0-4D02-A052-1561A87E03A7}"/>
              </a:ext>
            </a:extLst>
          </p:cNvPr>
          <p:cNvSpPr txBox="1"/>
          <p:nvPr/>
        </p:nvSpPr>
        <p:spPr>
          <a:xfrm>
            <a:off x="4375150" y="2089150"/>
            <a:ext cx="93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PT Sans" panose="020B0503020203020204" pitchFamily="34" charset="0"/>
              </a:rPr>
              <a:t>vertebra</a:t>
            </a:r>
            <a:endParaRPr lang="de-DE" sz="1600" dirty="0">
              <a:latin typeface="PT Sans" panose="020B0503020203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C7EC8E4-8F0A-4584-A285-1432DBBEC6C2}"/>
              </a:ext>
            </a:extLst>
          </p:cNvPr>
          <p:cNvSpPr txBox="1"/>
          <p:nvPr/>
        </p:nvSpPr>
        <p:spPr>
          <a:xfrm>
            <a:off x="4470400" y="2806700"/>
            <a:ext cx="5270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PT Sans" panose="020B0503020203020204" pitchFamily="34" charset="0"/>
              </a:rPr>
              <a:t>disc</a:t>
            </a:r>
            <a:endParaRPr lang="de-DE" sz="1600" dirty="0">
              <a:latin typeface="PT Sans" panose="020B0503020203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B0D4ED-548C-4E25-88F7-FF3BED4B2773}"/>
              </a:ext>
            </a:extLst>
          </p:cNvPr>
          <p:cNvSpPr txBox="1"/>
          <p:nvPr/>
        </p:nvSpPr>
        <p:spPr>
          <a:xfrm>
            <a:off x="6165850" y="674864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PT Sans" panose="020B0503020203020204" pitchFamily="34" charset="0"/>
              </a:rPr>
              <a:t>facet</a:t>
            </a:r>
            <a:r>
              <a:rPr lang="de-DE" sz="1600" dirty="0">
                <a:latin typeface="PT Sans" panose="020B0503020203020204" pitchFamily="34" charset="0"/>
              </a:rPr>
              <a:t> </a:t>
            </a:r>
            <a:r>
              <a:rPr lang="de-DE" sz="1600" dirty="0" err="1">
                <a:latin typeface="PT Sans" panose="020B0503020203020204" pitchFamily="34" charset="0"/>
              </a:rPr>
              <a:t>joint</a:t>
            </a:r>
            <a:endParaRPr lang="de-DE" sz="1600" dirty="0">
              <a:latin typeface="PT Sans" panose="020B0503020203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8EA645-28EB-47A9-ACB3-CCE5A871CE3B}"/>
              </a:ext>
            </a:extLst>
          </p:cNvPr>
          <p:cNvSpPr txBox="1"/>
          <p:nvPr/>
        </p:nvSpPr>
        <p:spPr>
          <a:xfrm>
            <a:off x="7683058" y="596399"/>
            <a:ext cx="8607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PT Sans" panose="020B0503020203020204" pitchFamily="34" charset="0"/>
              </a:rPr>
              <a:t>capsule</a:t>
            </a:r>
            <a:endParaRPr lang="de-DE" sz="1600" dirty="0">
              <a:latin typeface="PT Sans" panose="020B0503020203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DBC74F-24E1-4F03-9340-E1425DD57BE6}"/>
              </a:ext>
            </a:extLst>
          </p:cNvPr>
          <p:cNvSpPr txBox="1"/>
          <p:nvPr/>
        </p:nvSpPr>
        <p:spPr>
          <a:xfrm>
            <a:off x="7157508" y="1194407"/>
            <a:ext cx="5894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PT Sans" panose="020B0503020203020204" pitchFamily="34" charset="0"/>
              </a:rPr>
              <a:t>fluid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340B5F-48CA-45E2-A916-0671A89BEB50}"/>
              </a:ext>
            </a:extLst>
          </p:cNvPr>
          <p:cNvSpPr txBox="1"/>
          <p:nvPr/>
        </p:nvSpPr>
        <p:spPr>
          <a:xfrm>
            <a:off x="7157508" y="908657"/>
            <a:ext cx="9964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PT Sans" panose="020B0503020203020204" pitchFamily="34" charset="0"/>
              </a:rPr>
              <a:t>synovial</a:t>
            </a:r>
            <a:endParaRPr lang="de-DE" sz="16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76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filtrazione Rx guidata faccette articolari lombari.mp4" descr="Infiltrazione Rx guidata faccette articolari lombari.mp4">
            <a:extLst>
              <a:ext uri="{FF2B5EF4-FFF2-40B4-BE49-F238E27FC236}">
                <a16:creationId xmlns:a16="http://schemas.microsoft.com/office/drawing/2014/main" id="{2F493DCF-4D5D-4991-A27C-0201ECAFDDF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6956" y="0"/>
            <a:ext cx="10445044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29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2528" y="455258"/>
            <a:ext cx="9559872" cy="1143000"/>
          </a:xfrm>
        </p:spPr>
        <p:txBody>
          <a:bodyPr>
            <a:normAutofit/>
          </a:bodyPr>
          <a:lstStyle/>
          <a:p>
            <a:r>
              <a:rPr lang="de-DE" dirty="0"/>
              <a:t>Altre </a:t>
            </a:r>
            <a:r>
              <a:rPr lang="de-DE" dirty="0" err="1"/>
              <a:t>tecniche</a:t>
            </a:r>
            <a:r>
              <a:rPr lang="de-DE" dirty="0"/>
              <a:t> infiltrative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8D4F9-45F7-4427-B26F-904B35791889}"/>
              </a:ext>
            </a:extLst>
          </p:cNvPr>
          <p:cNvSpPr txBox="1">
            <a:spLocks/>
          </p:cNvSpPr>
          <p:nvPr/>
        </p:nvSpPr>
        <p:spPr>
          <a:xfrm>
            <a:off x="2022528" y="1752602"/>
            <a:ext cx="9559872" cy="465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solidFill>
                  <a:srgbClr val="000000"/>
                </a:solidFill>
              </a:defRPr>
            </a:pPr>
            <a:r>
              <a:rPr lang="de-DE" sz="2800" b="1" dirty="0" err="1"/>
              <a:t>Ozono</a:t>
            </a:r>
            <a:r>
              <a:rPr lang="de-DE" sz="2800" b="1" dirty="0"/>
              <a:t> </a:t>
            </a:r>
            <a:r>
              <a:rPr lang="de-DE" sz="2800" b="1" dirty="0" err="1"/>
              <a:t>terapia</a:t>
            </a:r>
            <a:r>
              <a:rPr lang="de-DE" sz="2800" dirty="0"/>
              <a:t>:</a:t>
            </a:r>
          </a:p>
          <a:p>
            <a:pPr marL="0" indent="0">
              <a:spcBef>
                <a:spcPts val="400"/>
              </a:spcBef>
              <a:buNone/>
              <a:defRPr sz="2000"/>
            </a:pPr>
            <a:endParaRPr lang="it-IT" sz="2800" dirty="0"/>
          </a:p>
          <a:p>
            <a:pPr marL="0" indent="0">
              <a:spcBef>
                <a:spcPts val="400"/>
              </a:spcBef>
              <a:buNone/>
              <a:defRPr sz="2000"/>
            </a:pPr>
            <a:r>
              <a:rPr lang="it-IT" sz="2800" dirty="0"/>
              <a:t>L’ozonoterapia infiltrativa è una tecnica sempre più utilizzata nella terapia del dolore vertebrale, soprattutto in pazienti con mal di schiena cronico da ernia del disco, discopatia degenerativa o sindrome faccettale. Si basa sull’iniezione di una miscela di ossigeno e ozono medicale in sede paravertebrale, </a:t>
            </a:r>
            <a:r>
              <a:rPr lang="it-IT" sz="2800" dirty="0" err="1"/>
              <a:t>intraforaminale</a:t>
            </a:r>
            <a:r>
              <a:rPr lang="it-IT" sz="2800" dirty="0"/>
              <a:t> o </a:t>
            </a:r>
            <a:r>
              <a:rPr lang="it-IT" sz="2800" dirty="0" err="1"/>
              <a:t>intradiscale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4961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2528" y="455258"/>
            <a:ext cx="9559872" cy="1143000"/>
          </a:xfrm>
        </p:spPr>
        <p:txBody>
          <a:bodyPr>
            <a:normAutofit/>
          </a:bodyPr>
          <a:lstStyle/>
          <a:p>
            <a:r>
              <a:rPr lang="de-DE" dirty="0" err="1"/>
              <a:t>Agopuntura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8D4F9-45F7-4427-B26F-904B35791889}"/>
              </a:ext>
            </a:extLst>
          </p:cNvPr>
          <p:cNvSpPr txBox="1">
            <a:spLocks/>
          </p:cNvSpPr>
          <p:nvPr/>
        </p:nvSpPr>
        <p:spPr>
          <a:xfrm>
            <a:off x="2022528" y="1752602"/>
            <a:ext cx="9559872" cy="465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T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>
                <a:solidFill>
                  <a:srgbClr val="000000"/>
                </a:solidFill>
              </a:defRPr>
            </a:pPr>
            <a:r>
              <a:rPr lang="it-IT" sz="2800" dirty="0"/>
              <a:t>Nel 1979 l'OMS ha dichiarato che l'Agopuntura è clinicamente utile per le seguenti patologie</a:t>
            </a:r>
          </a:p>
          <a:p>
            <a:pPr marL="0" indent="0">
              <a:spcBef>
                <a:spcPts val="400"/>
              </a:spcBef>
              <a:buNone/>
              <a:defRPr sz="2000"/>
            </a:pPr>
            <a:endParaRPr lang="it-IT" sz="2800" dirty="0"/>
          </a:p>
          <a:p>
            <a:pPr marL="0" indent="0">
              <a:buNone/>
              <a:defRPr sz="2400">
                <a:solidFill>
                  <a:srgbClr val="000000"/>
                </a:solidFill>
              </a:defRPr>
            </a:pPr>
            <a:r>
              <a:rPr lang="it-IT" sz="2800" dirty="0"/>
              <a:t>Malattie dell'apparato osteoarticolare: Artrosi, artrite, tendinite, nevriti intercostali, sindrome cervicobrachiale, spalla dolorosa, epicondilite, sciatalgia, sindrome del tunnel carpale, lombalgia e osteoartriti</a:t>
            </a:r>
          </a:p>
        </p:txBody>
      </p:sp>
    </p:spTree>
    <p:extLst>
      <p:ext uri="{BB962C8B-B14F-4D97-AF65-F5344CB8AC3E}">
        <p14:creationId xmlns:p14="http://schemas.microsoft.com/office/powerpoint/2010/main" val="160552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Rückenschmerzen allgemein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Nach Kopfschmerzen das häufigste Schmerzsyndrom</a:t>
            </a:r>
          </a:p>
          <a:p>
            <a:pPr lvl="1"/>
            <a:r>
              <a:rPr lang="de-DE" dirty="0"/>
              <a:t>Punktprävalenz 37% (1)</a:t>
            </a:r>
          </a:p>
          <a:p>
            <a:pPr lvl="1"/>
            <a:r>
              <a:rPr lang="de-DE" dirty="0"/>
              <a:t>1-Jahres Prävalenz 76% (1)</a:t>
            </a:r>
          </a:p>
          <a:p>
            <a:pPr lvl="1"/>
            <a:r>
              <a:rPr lang="de-DE" dirty="0"/>
              <a:t>Lebenszeitprävalenz 87% (1) bzw. 85% (2)</a:t>
            </a:r>
          </a:p>
          <a:p>
            <a:pPr lvl="1"/>
            <a:r>
              <a:rPr lang="de-DE" dirty="0"/>
              <a:t>Im letzten Jahr mindestes 3 Monate anhaltend: 25% w, 17% m (2)</a:t>
            </a:r>
          </a:p>
          <a:p>
            <a:r>
              <a:rPr lang="de-DE" dirty="0"/>
              <a:t>In Deutschland 15-30% der Arbeitsunfähigkeitstage (1)</a:t>
            </a:r>
          </a:p>
          <a:p>
            <a:r>
              <a:rPr lang="de-DE" dirty="0"/>
              <a:t>In Deutschland 18% der </a:t>
            </a:r>
            <a:r>
              <a:rPr lang="de-DE" dirty="0" err="1"/>
              <a:t>Frühberentnungen</a:t>
            </a:r>
            <a:r>
              <a:rPr lang="de-DE" dirty="0"/>
              <a:t> (1)</a:t>
            </a:r>
          </a:p>
          <a:p>
            <a:endParaRPr lang="it-I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0CA2D6-EF36-41F7-8DF6-2920A2CF5710}"/>
              </a:ext>
            </a:extLst>
          </p:cNvPr>
          <p:cNvSpPr txBox="1"/>
          <p:nvPr/>
        </p:nvSpPr>
        <p:spPr>
          <a:xfrm>
            <a:off x="2022528" y="6214030"/>
            <a:ext cx="788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PT Sans" panose="020B0503020203020204" pitchFamily="34" charset="0"/>
              </a:rPr>
              <a:t>Quellen: 1) DGN Leitlinie Lumbale Radikulopathie; 2) NVL Kreuzschmerz</a:t>
            </a:r>
            <a:endParaRPr lang="de-IT" dirty="0">
              <a:latin typeface="PT Sans" panose="020B0503020203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667CB5-6845-B1FC-CDB2-275A2AB29DCD}"/>
              </a:ext>
            </a:extLst>
          </p:cNvPr>
          <p:cNvSpPr txBox="1"/>
          <p:nvPr/>
        </p:nvSpPr>
        <p:spPr>
          <a:xfrm>
            <a:off x="10973483" y="34706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Tischler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2198026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5" b="5767"/>
          <a:stretch/>
        </p:blipFill>
        <p:spPr>
          <a:xfrm>
            <a:off x="0" y="-225781"/>
            <a:ext cx="12192000" cy="7382937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Volksleiden Rückenschmerzen: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Ursachen verstehen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– Auswege finden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Welchen Beitrag leistet die Physiotherapie / Osteopathie?</a:t>
            </a:r>
          </a:p>
          <a:p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40896" y="4921250"/>
            <a:ext cx="76588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/>
              <a:t>Simon Egger, B.Sc.</a:t>
            </a:r>
          </a:p>
          <a:p>
            <a:endParaRPr lang="it-IT" sz="1600" b="1" dirty="0"/>
          </a:p>
          <a:p>
            <a:r>
              <a:rPr lang="it-IT" sz="1600" dirty="0" err="1">
                <a:solidFill>
                  <a:schemeClr val="bg1"/>
                </a:solidFill>
              </a:rPr>
              <a:t>Osteopath</a:t>
            </a:r>
            <a:r>
              <a:rPr lang="it-IT" sz="1600" dirty="0">
                <a:solidFill>
                  <a:schemeClr val="bg1"/>
                </a:solidFill>
              </a:rPr>
              <a:t> und </a:t>
            </a:r>
            <a:r>
              <a:rPr lang="it-IT" sz="1600" dirty="0" err="1">
                <a:solidFill>
                  <a:schemeClr val="bg1"/>
                </a:solidFill>
              </a:rPr>
              <a:t>Physiotherapeut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00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Konservative Behandlung des Bandscheibenvorfalls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Anamnese:</a:t>
            </a:r>
          </a:p>
          <a:p>
            <a:endParaRPr lang="de-CH" dirty="0"/>
          </a:p>
          <a:p>
            <a:pPr lvl="2">
              <a:buFontTx/>
              <a:buChar char="-"/>
            </a:pPr>
            <a:r>
              <a:rPr lang="de-CH" dirty="0"/>
              <a:t>Hauptproblem des Patienten?</a:t>
            </a:r>
          </a:p>
          <a:p>
            <a:pPr lvl="2">
              <a:buFontTx/>
              <a:buChar char="-"/>
            </a:pPr>
            <a:r>
              <a:rPr lang="de-CH" dirty="0"/>
              <a:t>Schmerz? Wo? Wie? Seit wann?</a:t>
            </a:r>
          </a:p>
          <a:p>
            <a:pPr lvl="2">
              <a:buFontTx/>
              <a:buChar char="-"/>
            </a:pPr>
            <a:r>
              <a:rPr lang="de-CH" dirty="0"/>
              <a:t>Wurde es ärztlich abgeklärt?</a:t>
            </a:r>
          </a:p>
          <a:p>
            <a:pPr lvl="2">
              <a:buFontTx/>
              <a:buChar char="-"/>
            </a:pPr>
            <a:r>
              <a:rPr lang="de-CH" dirty="0"/>
              <a:t>Gab es ähnliche Probleme schon in der Vergangenheit?</a:t>
            </a:r>
          </a:p>
          <a:p>
            <a:pPr lvl="2">
              <a:buFontTx/>
              <a:buChar char="-"/>
            </a:pPr>
            <a:r>
              <a:rPr lang="de-CH" dirty="0"/>
              <a:t>Soziales Umfeld des Patienten</a:t>
            </a:r>
          </a:p>
          <a:p>
            <a:pPr lvl="2">
              <a:buFontTx/>
              <a:buChar char="-"/>
            </a:pPr>
            <a:r>
              <a:rPr lang="de-CH" dirty="0"/>
              <a:t>Ziele definieren (Alltag?, Sport?)</a:t>
            </a:r>
          </a:p>
          <a:p>
            <a:pPr lvl="2">
              <a:buFontTx/>
              <a:buChar char="-"/>
            </a:pPr>
            <a:r>
              <a:rPr lang="de-CH" dirty="0"/>
              <a:t>Ängste nehmen / Aufklärung</a:t>
            </a:r>
          </a:p>
        </p:txBody>
      </p:sp>
    </p:spTree>
    <p:extLst>
      <p:ext uri="{BB962C8B-B14F-4D97-AF65-F5344CB8AC3E}">
        <p14:creationId xmlns:p14="http://schemas.microsoft.com/office/powerpoint/2010/main" val="28387267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Konservative Behandlung des Bandscheibenvorfalls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Untersuchung:</a:t>
            </a:r>
          </a:p>
          <a:p>
            <a:pPr marL="914400" lvl="2" indent="0">
              <a:buNone/>
            </a:pPr>
            <a:endParaRPr lang="de-CH" dirty="0"/>
          </a:p>
          <a:p>
            <a:pPr lvl="2">
              <a:buFontTx/>
              <a:buChar char="-"/>
            </a:pPr>
            <a:r>
              <a:rPr lang="de-CH" dirty="0"/>
              <a:t>Inspektion</a:t>
            </a:r>
          </a:p>
          <a:p>
            <a:pPr lvl="2">
              <a:buFontTx/>
              <a:buChar char="-"/>
            </a:pPr>
            <a:r>
              <a:rPr lang="de-CH" dirty="0"/>
              <a:t>Palpation</a:t>
            </a:r>
          </a:p>
          <a:p>
            <a:pPr lvl="2">
              <a:buFontTx/>
              <a:buChar char="-"/>
            </a:pPr>
            <a:r>
              <a:rPr lang="de-CH" dirty="0"/>
              <a:t>Aktive und passive Bewegungen</a:t>
            </a:r>
          </a:p>
          <a:p>
            <a:pPr lvl="2">
              <a:buFontTx/>
              <a:buChar char="-"/>
            </a:pPr>
            <a:r>
              <a:rPr lang="de-CH" dirty="0"/>
              <a:t>Neurologische Untersuchung (Kraft, Reflexe, Sensibilität)</a:t>
            </a:r>
          </a:p>
          <a:p>
            <a:pPr marL="914400" lvl="2" indent="0">
              <a:buNone/>
            </a:pPr>
            <a:endParaRPr lang="de-CH" dirty="0"/>
          </a:p>
          <a:p>
            <a:pPr marL="914400" lvl="2" indent="0">
              <a:buNone/>
            </a:pPr>
            <a:endParaRPr lang="de-CH" dirty="0"/>
          </a:p>
          <a:p>
            <a:pPr marL="914400" lvl="2" indent="0">
              <a:buNone/>
            </a:pPr>
            <a:r>
              <a:rPr lang="de-CH" dirty="0"/>
              <a:t>Ärztliche Diagnose sichern – gegebenenfalls Rücksprache</a:t>
            </a:r>
          </a:p>
          <a:p>
            <a:pPr marL="914400" lvl="2" indent="0">
              <a:buNone/>
            </a:pPr>
            <a:r>
              <a:rPr lang="de-CH" dirty="0"/>
              <a:t>Behandlungsplan entwickeln</a:t>
            </a:r>
          </a:p>
        </p:txBody>
      </p:sp>
    </p:spTree>
    <p:extLst>
      <p:ext uri="{BB962C8B-B14F-4D97-AF65-F5344CB8AC3E}">
        <p14:creationId xmlns:p14="http://schemas.microsoft.com/office/powerpoint/2010/main" val="26069004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Konservative Behandlung des Bandscheibenvorfalls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CH" dirty="0"/>
              <a:t>Behandlungsplan:</a:t>
            </a:r>
          </a:p>
          <a:p>
            <a:pPr lvl="1">
              <a:buFontTx/>
              <a:buChar char="-"/>
            </a:pPr>
            <a:endParaRPr lang="de-CH" dirty="0"/>
          </a:p>
          <a:p>
            <a:pPr lvl="1">
              <a:buFontTx/>
              <a:buChar char="-"/>
            </a:pPr>
            <a:r>
              <a:rPr lang="de-CH" dirty="0"/>
              <a:t>Akute Phase (1.-2. Woche)</a:t>
            </a:r>
          </a:p>
          <a:p>
            <a:pPr lvl="1">
              <a:buFontTx/>
              <a:buChar char="-"/>
            </a:pPr>
            <a:endParaRPr lang="de-CH" dirty="0"/>
          </a:p>
          <a:p>
            <a:pPr lvl="2">
              <a:buFontTx/>
              <a:buChar char="-"/>
            </a:pPr>
            <a:r>
              <a:rPr lang="de-CH" dirty="0"/>
              <a:t>Schmerzlinderung</a:t>
            </a:r>
          </a:p>
          <a:p>
            <a:pPr lvl="2">
              <a:buFontTx/>
              <a:buChar char="-"/>
            </a:pPr>
            <a:r>
              <a:rPr lang="de-CH" dirty="0"/>
              <a:t>Entzündungshemmung</a:t>
            </a:r>
          </a:p>
          <a:p>
            <a:pPr lvl="2">
              <a:buFontTx/>
              <a:buChar char="-"/>
            </a:pPr>
            <a:r>
              <a:rPr lang="de-CH" dirty="0"/>
              <a:t>Schonung ohne vollständige Bettruhe</a:t>
            </a:r>
          </a:p>
          <a:p>
            <a:pPr marL="914400" lvl="2" indent="0">
              <a:buNone/>
            </a:pPr>
            <a:endParaRPr lang="de-CH" dirty="0"/>
          </a:p>
          <a:p>
            <a:pPr lvl="2">
              <a:buFontTx/>
              <a:buChar char="-"/>
            </a:pPr>
            <a:r>
              <a:rPr lang="de-CH" b="1" dirty="0"/>
              <a:t>Passive physiotherapeutische Massnahmen</a:t>
            </a:r>
          </a:p>
          <a:p>
            <a:pPr lvl="2">
              <a:buFontTx/>
              <a:buChar char="-"/>
            </a:pPr>
            <a:r>
              <a:rPr lang="de-CH" b="1" dirty="0"/>
              <a:t>Isometrische Übungen (leichte Muskelspannung ohne Bewegung)</a:t>
            </a:r>
          </a:p>
        </p:txBody>
      </p:sp>
    </p:spTree>
    <p:extLst>
      <p:ext uri="{BB962C8B-B14F-4D97-AF65-F5344CB8AC3E}">
        <p14:creationId xmlns:p14="http://schemas.microsoft.com/office/powerpoint/2010/main" val="6231912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Konservative Behandlung des Bandscheibenvorfalls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CH" dirty="0"/>
          </a:p>
          <a:p>
            <a:r>
              <a:rPr lang="de-CH" sz="2400" dirty="0"/>
              <a:t>Subakute Phase (3. – 6. Woche)</a:t>
            </a:r>
          </a:p>
          <a:p>
            <a:endParaRPr lang="de-CH" dirty="0"/>
          </a:p>
          <a:p>
            <a:pPr marL="457200" lvl="1" indent="0">
              <a:buNone/>
            </a:pPr>
            <a:r>
              <a:rPr lang="de-CH" sz="2000" dirty="0"/>
              <a:t>	- Wiederaufbau von Muskelkraft und Beweglichkeit</a:t>
            </a:r>
          </a:p>
          <a:p>
            <a:pPr marL="457200" lvl="1" indent="0">
              <a:buNone/>
            </a:pPr>
            <a:r>
              <a:rPr lang="de-CH" sz="2000" dirty="0"/>
              <a:t>	- Verbesserung der Körperhaltung</a:t>
            </a:r>
          </a:p>
          <a:p>
            <a:pPr marL="457200" lvl="1" indent="0">
              <a:buNone/>
            </a:pPr>
            <a:r>
              <a:rPr lang="de-CH" sz="2000" dirty="0"/>
              <a:t>	- Vermeidung von Schonhaltungen</a:t>
            </a:r>
          </a:p>
          <a:p>
            <a:pPr marL="457200" lvl="1" indent="0">
              <a:buNone/>
            </a:pPr>
            <a:endParaRPr lang="de-CH" sz="2000" dirty="0"/>
          </a:p>
          <a:p>
            <a:pPr marL="457200" lvl="1" indent="0">
              <a:buNone/>
            </a:pPr>
            <a:r>
              <a:rPr lang="de-CH" sz="2000" dirty="0"/>
              <a:t>	</a:t>
            </a:r>
            <a:r>
              <a:rPr lang="de-CH" sz="2000" b="1" dirty="0"/>
              <a:t>- Stabilisation der Rumpfmuskulatur (Core Training)</a:t>
            </a:r>
          </a:p>
          <a:p>
            <a:pPr marL="457200" lvl="1" indent="0">
              <a:buNone/>
            </a:pPr>
            <a:r>
              <a:rPr lang="de-CH" sz="2000" b="1" dirty="0"/>
              <a:t>	- </a:t>
            </a:r>
            <a:r>
              <a:rPr lang="de-CH" sz="2000" b="1" dirty="0" err="1"/>
              <a:t>Nervenmobilisationen</a:t>
            </a:r>
            <a:endParaRPr lang="de-CH" sz="2000" b="1" dirty="0"/>
          </a:p>
          <a:p>
            <a:pPr marL="457200" lvl="1" indent="0">
              <a:buNone/>
            </a:pPr>
            <a:r>
              <a:rPr lang="de-CH" sz="2000" b="1" dirty="0"/>
              <a:t>	- </a:t>
            </a:r>
            <a:r>
              <a:rPr lang="de-CH" sz="2000" b="1" dirty="0" err="1"/>
              <a:t>Gelenksmobilisationen</a:t>
            </a:r>
            <a:endParaRPr lang="de-CH" sz="2000" b="1" dirty="0"/>
          </a:p>
          <a:p>
            <a:pPr marL="457200" lvl="1" indent="0">
              <a:buNone/>
            </a:pPr>
            <a:r>
              <a:rPr lang="de-CH" sz="2000" b="1" dirty="0"/>
              <a:t>	- Dehnung verkürzter Muskelgruppen</a:t>
            </a:r>
          </a:p>
        </p:txBody>
      </p:sp>
    </p:spTree>
    <p:extLst>
      <p:ext uri="{BB962C8B-B14F-4D97-AF65-F5344CB8AC3E}">
        <p14:creationId xmlns:p14="http://schemas.microsoft.com/office/powerpoint/2010/main" val="39930324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Konservative Behandlung des Bandscheibenvorfalls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/>
          </a:p>
          <a:p>
            <a:r>
              <a:rPr lang="de-CH" sz="2400" dirty="0"/>
              <a:t>Return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Activity</a:t>
            </a:r>
            <a:r>
              <a:rPr lang="de-CH" sz="2400" dirty="0"/>
              <a:t> (7. Woche bis 3 Monate)</a:t>
            </a:r>
          </a:p>
          <a:p>
            <a:endParaRPr lang="de-CH" dirty="0"/>
          </a:p>
          <a:p>
            <a:pPr marL="457200" lvl="1" indent="0">
              <a:buNone/>
            </a:pPr>
            <a:r>
              <a:rPr lang="de-CH" sz="2000" dirty="0"/>
              <a:t>	- Volle Beweglichkeit wiederherstellen</a:t>
            </a:r>
          </a:p>
          <a:p>
            <a:pPr marL="457200" lvl="1" indent="0">
              <a:buNone/>
            </a:pPr>
            <a:r>
              <a:rPr lang="de-CH" sz="2000" dirty="0"/>
              <a:t>	- Rezidive vermeiden </a:t>
            </a:r>
          </a:p>
          <a:p>
            <a:pPr marL="457200" lvl="1" indent="0">
              <a:buNone/>
            </a:pPr>
            <a:endParaRPr lang="de-CH" sz="2000" dirty="0"/>
          </a:p>
          <a:p>
            <a:pPr marL="457200" lvl="1" indent="0">
              <a:buNone/>
            </a:pPr>
            <a:r>
              <a:rPr lang="de-CH" sz="2000" dirty="0"/>
              <a:t>	</a:t>
            </a:r>
            <a:r>
              <a:rPr lang="de-CH" sz="2000" b="1" dirty="0"/>
              <a:t>- Funktionelles Training</a:t>
            </a:r>
          </a:p>
          <a:p>
            <a:pPr marL="457200" lvl="1" indent="0">
              <a:buNone/>
            </a:pPr>
            <a:r>
              <a:rPr lang="de-CH" sz="2000" b="1" dirty="0"/>
              <a:t>	- Rückenschule</a:t>
            </a:r>
          </a:p>
          <a:p>
            <a:pPr marL="457200" lvl="1" indent="0">
              <a:buNone/>
            </a:pPr>
            <a:r>
              <a:rPr lang="de-CH" sz="2000" b="1" dirty="0"/>
              <a:t>	- Ergonomie am Arbeitsplatz</a:t>
            </a:r>
          </a:p>
          <a:p>
            <a:pPr marL="457200" lvl="1" indent="0">
              <a:buNone/>
            </a:pPr>
            <a:r>
              <a:rPr lang="de-CH" sz="2000" b="1" dirty="0"/>
              <a:t>	- sportartspezifisches Training</a:t>
            </a:r>
          </a:p>
        </p:txBody>
      </p:sp>
    </p:spTree>
    <p:extLst>
      <p:ext uri="{BB962C8B-B14F-4D97-AF65-F5344CB8AC3E}">
        <p14:creationId xmlns:p14="http://schemas.microsoft.com/office/powerpoint/2010/main" val="42870535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Konservative Behandlung des Bandscheibenvorfalls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/>
          </a:p>
          <a:p>
            <a:pPr marL="0" indent="0" algn="ctr">
              <a:buNone/>
            </a:pPr>
            <a:r>
              <a:rPr lang="de-CH" sz="2000" dirty="0"/>
              <a:t>KERNBOTSCHAFT:</a:t>
            </a:r>
          </a:p>
          <a:p>
            <a:pPr marL="0" indent="0" algn="ctr">
              <a:buNone/>
            </a:pPr>
            <a:endParaRPr lang="de-CH" sz="2400" dirty="0"/>
          </a:p>
          <a:p>
            <a:pPr marL="0" indent="0" algn="ctr">
              <a:buNone/>
            </a:pPr>
            <a:r>
              <a:rPr lang="de-CH" sz="2400" dirty="0"/>
              <a:t>IN BEWEGUNG BLEIBEN!</a:t>
            </a:r>
          </a:p>
          <a:p>
            <a:pPr marL="0" indent="0" algn="ctr">
              <a:buNone/>
            </a:pPr>
            <a:endParaRPr lang="de-CH" sz="2400" dirty="0"/>
          </a:p>
          <a:p>
            <a:pPr marL="0" indent="0" algn="ctr">
              <a:buNone/>
            </a:pPr>
            <a:r>
              <a:rPr lang="de-CH" sz="2400" dirty="0"/>
              <a:t>«Alles Leben ist Bewegung und Bewegung ist Leben»</a:t>
            </a:r>
          </a:p>
          <a:p>
            <a:pPr marL="0" indent="0" algn="ctr">
              <a:buNone/>
            </a:pPr>
            <a:endParaRPr lang="de-CH" sz="2400" dirty="0"/>
          </a:p>
          <a:p>
            <a:pPr marL="0" indent="0" algn="ctr">
              <a:buNone/>
            </a:pPr>
            <a:r>
              <a:rPr lang="de-CH" sz="1600" dirty="0"/>
              <a:t>Aristoteles</a:t>
            </a:r>
          </a:p>
        </p:txBody>
      </p:sp>
    </p:spTree>
    <p:extLst>
      <p:ext uri="{BB962C8B-B14F-4D97-AF65-F5344CB8AC3E}">
        <p14:creationId xmlns:p14="http://schemas.microsoft.com/office/powerpoint/2010/main" val="15833305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Konservative Behandlung des Bandscheibenvorfalls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22528" y="2057399"/>
            <a:ext cx="9559872" cy="4525963"/>
          </a:xfrm>
        </p:spPr>
        <p:txBody>
          <a:bodyPr>
            <a:normAutofit/>
          </a:bodyPr>
          <a:lstStyle/>
          <a:p>
            <a:r>
              <a:rPr lang="de-CH" sz="2800" dirty="0" err="1"/>
              <a:t>Rehaverlauf</a:t>
            </a:r>
            <a:r>
              <a:rPr lang="de-CH" sz="2800" dirty="0"/>
              <a:t> ist sehr selten geradlinig</a:t>
            </a:r>
          </a:p>
          <a:p>
            <a:endParaRPr lang="de-CH" sz="2800" dirty="0"/>
          </a:p>
          <a:p>
            <a:r>
              <a:rPr lang="de-CH" sz="2800" dirty="0"/>
              <a:t>Schnelle Verbesserungen</a:t>
            </a:r>
          </a:p>
          <a:p>
            <a:endParaRPr lang="de-CH" sz="2800" dirty="0"/>
          </a:p>
          <a:p>
            <a:r>
              <a:rPr lang="de-CH" sz="2800" dirty="0"/>
              <a:t>Rücksetzer</a:t>
            </a:r>
          </a:p>
          <a:p>
            <a:endParaRPr lang="de-CH" sz="2800" dirty="0"/>
          </a:p>
          <a:p>
            <a:r>
              <a:rPr lang="de-CH" sz="2800" dirty="0"/>
              <a:t>Kommunikation mit Arzt und Pat</a:t>
            </a:r>
          </a:p>
        </p:txBody>
      </p:sp>
      <p:pic>
        <p:nvPicPr>
          <p:cNvPr id="4" name="Grafik 3" descr="Ein Bild, das Text, Schrif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B104D7C8-325E-4DB3-B06C-DC9BDD64C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72" y="2305047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4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Der unspezifische Rückenschmerz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85 % aller Rückenschmerzen</a:t>
            </a:r>
          </a:p>
          <a:p>
            <a:r>
              <a:rPr lang="de-CH" dirty="0"/>
              <a:t>Keine klare strukturelle Ursache</a:t>
            </a:r>
          </a:p>
          <a:p>
            <a:endParaRPr lang="de-CH" dirty="0"/>
          </a:p>
          <a:p>
            <a:r>
              <a:rPr lang="de-CH" dirty="0"/>
              <a:t>Ursachen:</a:t>
            </a:r>
          </a:p>
          <a:p>
            <a:pPr lvl="1">
              <a:buFontTx/>
              <a:buChar char="-"/>
            </a:pPr>
            <a:r>
              <a:rPr lang="de-CH" dirty="0"/>
              <a:t>Fehlbelastung, Bewegungsmangel, sportliche Überlastung</a:t>
            </a:r>
          </a:p>
          <a:p>
            <a:pPr lvl="1">
              <a:buFontTx/>
              <a:buChar char="-"/>
            </a:pPr>
            <a:r>
              <a:rPr lang="de-CH" dirty="0"/>
              <a:t>Verspannungen</a:t>
            </a:r>
          </a:p>
          <a:p>
            <a:pPr lvl="1">
              <a:buFontTx/>
              <a:buChar char="-"/>
            </a:pPr>
            <a:r>
              <a:rPr lang="de-CH" dirty="0"/>
              <a:t>Stress, Angst</a:t>
            </a:r>
          </a:p>
          <a:p>
            <a:pPr lvl="1">
              <a:buFontTx/>
              <a:buChar char="-"/>
            </a:pPr>
            <a:r>
              <a:rPr lang="de-CH" dirty="0"/>
              <a:t>Schlechte Bedingungen am Arbeitsplatz</a:t>
            </a:r>
          </a:p>
        </p:txBody>
      </p:sp>
    </p:spTree>
    <p:extLst>
      <p:ext uri="{BB962C8B-B14F-4D97-AF65-F5344CB8AC3E}">
        <p14:creationId xmlns:p14="http://schemas.microsoft.com/office/powerpoint/2010/main" val="41546345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Der unspezifische Rückenschmerz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CH" dirty="0"/>
              <a:t>Osteopathischer Ansatz:</a:t>
            </a:r>
          </a:p>
          <a:p>
            <a:endParaRPr lang="de-CH" dirty="0"/>
          </a:p>
          <a:p>
            <a:pPr marL="457200" lvl="1" indent="0">
              <a:buNone/>
            </a:pPr>
            <a:r>
              <a:rPr lang="de-CH" dirty="0"/>
              <a:t>	- betrachtet den Körper als funktionelle Einheit</a:t>
            </a:r>
          </a:p>
          <a:p>
            <a:pPr marL="457200" lvl="1" indent="0">
              <a:buNone/>
            </a:pPr>
            <a:r>
              <a:rPr lang="de-CH" dirty="0"/>
              <a:t>		- alles ist miteinander verbunden</a:t>
            </a:r>
          </a:p>
          <a:p>
            <a:pPr marL="457200" lvl="1" indent="0">
              <a:buNone/>
            </a:pPr>
            <a:r>
              <a:rPr lang="de-CH" dirty="0"/>
              <a:t>	</a:t>
            </a:r>
          </a:p>
          <a:p>
            <a:pPr marL="457200" lvl="1" indent="0">
              <a:buNone/>
            </a:pPr>
            <a:r>
              <a:rPr lang="de-CH" dirty="0"/>
              <a:t>	- Struktur und Funktion beeinflussen sich gegenseitig</a:t>
            </a:r>
          </a:p>
          <a:p>
            <a:pPr marL="457200" lvl="1" indent="0">
              <a:buNone/>
            </a:pPr>
            <a:r>
              <a:rPr lang="de-CH" dirty="0"/>
              <a:t>		- wenn die Struktur gestört ist leidet die Funktion und umgekehrt</a:t>
            </a:r>
          </a:p>
          <a:p>
            <a:pPr marL="457200" lvl="1" indent="0">
              <a:buNone/>
            </a:pPr>
            <a:endParaRPr lang="de-CH" dirty="0"/>
          </a:p>
          <a:p>
            <a:pPr marL="457200" lvl="1" indent="0">
              <a:buNone/>
            </a:pPr>
            <a:r>
              <a:rPr lang="de-CH" dirty="0"/>
              <a:t>	- Der Körper besitzt Selbstheilungskräfte</a:t>
            </a:r>
          </a:p>
          <a:p>
            <a:pPr marL="457200" lvl="1" indent="0">
              <a:buNone/>
            </a:pPr>
            <a:r>
              <a:rPr lang="de-CH" dirty="0"/>
              <a:t>		- wenn das Gleichgewicht wieder hergestellt ist</a:t>
            </a:r>
          </a:p>
          <a:p>
            <a:pPr marL="457200" lvl="1" indent="0">
              <a:buNone/>
            </a:pPr>
            <a:endParaRPr lang="de-CH" dirty="0"/>
          </a:p>
          <a:p>
            <a:pPr marL="457200" lvl="1" indent="0">
              <a:buNone/>
            </a:pPr>
            <a:r>
              <a:rPr lang="de-CH" dirty="0"/>
              <a:t>	- Durchblutung spielt eine zentrale Rolle</a:t>
            </a:r>
          </a:p>
          <a:p>
            <a:pPr marL="457200" lvl="1" indent="0">
              <a:buNone/>
            </a:pPr>
            <a:r>
              <a:rPr lang="de-CH" dirty="0"/>
              <a:t>		- jede Zelle kann nur dann gut funktionieren wenn sie ausreichend mit		   Nährstoffen versorgt wird</a:t>
            </a:r>
          </a:p>
        </p:txBody>
      </p:sp>
    </p:spTree>
    <p:extLst>
      <p:ext uri="{BB962C8B-B14F-4D97-AF65-F5344CB8AC3E}">
        <p14:creationId xmlns:p14="http://schemas.microsoft.com/office/powerpoint/2010/main" val="12468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Einteilung Rückenschmerzen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Nicht spezifischer Rückenschmerz</a:t>
            </a:r>
          </a:p>
          <a:p>
            <a:pPr lvl="1"/>
            <a:r>
              <a:rPr lang="de-DE" dirty="0"/>
              <a:t>Überwiegende Mehrheit der Fälle</a:t>
            </a:r>
          </a:p>
          <a:p>
            <a:pPr lvl="1"/>
            <a:r>
              <a:rPr lang="de-DE" dirty="0"/>
              <a:t>Keine eindeutigen Hinweise auf spezifische zu behandelnde Ursache</a:t>
            </a:r>
          </a:p>
          <a:p>
            <a:pPr lvl="1"/>
            <a:endParaRPr lang="de-DE" dirty="0"/>
          </a:p>
          <a:p>
            <a:r>
              <a:rPr lang="de-DE" dirty="0"/>
              <a:t>Spezifischer Rückenschmerz</a:t>
            </a:r>
          </a:p>
          <a:p>
            <a:pPr lvl="1"/>
            <a:r>
              <a:rPr lang="de-DE" dirty="0"/>
              <a:t>Eindeutig feststellbare somatische Ursache</a:t>
            </a:r>
          </a:p>
          <a:p>
            <a:pPr lvl="1"/>
            <a:r>
              <a:rPr lang="de-DE" dirty="0"/>
              <a:t>Häufig mit Ausstrahlung</a:t>
            </a:r>
          </a:p>
          <a:p>
            <a:pPr lvl="1"/>
            <a:r>
              <a:rPr lang="de-DE" dirty="0"/>
              <a:t>z.B. Bandscheibenvorfall, Spinalkanalstenose, </a:t>
            </a:r>
            <a:r>
              <a:rPr lang="de-DE" dirty="0" err="1"/>
              <a:t>Spondylolisthese</a:t>
            </a:r>
            <a:r>
              <a:rPr lang="de-DE" dirty="0"/>
              <a:t>, Osteoporose, Fraktur, entzündlicher Kreuzschmerz, Tumor, Infektion, etc. </a:t>
            </a:r>
            <a:endParaRPr lang="de-IT" dirty="0"/>
          </a:p>
          <a:p>
            <a:endParaRPr lang="it-I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BF33BA9-B96B-47A2-94AF-F44410F2F162}"/>
              </a:ext>
            </a:extLst>
          </p:cNvPr>
          <p:cNvSpPr txBox="1"/>
          <p:nvPr/>
        </p:nvSpPr>
        <p:spPr>
          <a:xfrm>
            <a:off x="10973483" y="34706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Tischler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20113952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Der unspezifische Rückenschmerz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Aktivität fördern</a:t>
            </a:r>
          </a:p>
          <a:p>
            <a:endParaRPr lang="de-CH" dirty="0"/>
          </a:p>
          <a:p>
            <a:pPr marL="457200" lvl="1" indent="0">
              <a:buNone/>
            </a:pPr>
            <a:r>
              <a:rPr lang="de-CH" dirty="0"/>
              <a:t>	- Verbesserung der aktiven Beweglichkeit</a:t>
            </a:r>
          </a:p>
          <a:p>
            <a:pPr marL="457200" lvl="1" indent="0">
              <a:buNone/>
            </a:pPr>
            <a:r>
              <a:rPr lang="de-CH" dirty="0"/>
              <a:t>	- Kräftigung der Rumpfmuskulatur (CORE Training)</a:t>
            </a:r>
          </a:p>
          <a:p>
            <a:pPr marL="457200" lvl="1" indent="0">
              <a:buNone/>
            </a:pPr>
            <a:r>
              <a:rPr lang="de-CH" dirty="0"/>
              <a:t>	- Förderung eines aktiven / gesunden Lebensstils</a:t>
            </a:r>
          </a:p>
          <a:p>
            <a:pPr marL="457200" lvl="1" indent="0">
              <a:buNone/>
            </a:pPr>
            <a:r>
              <a:rPr lang="de-CH" dirty="0"/>
              <a:t>	- Haltungsschulung und Ergonomie am Arbeitsplatz</a:t>
            </a:r>
          </a:p>
        </p:txBody>
      </p:sp>
    </p:spTree>
    <p:extLst>
      <p:ext uri="{BB962C8B-B14F-4D97-AF65-F5344CB8AC3E}">
        <p14:creationId xmlns:p14="http://schemas.microsoft.com/office/powerpoint/2010/main" val="1928665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Prävention von Rückenschmerzen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22529" y="1600201"/>
            <a:ext cx="4073472" cy="4525963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Tx/>
              <a:buChar char="-"/>
            </a:pPr>
            <a:r>
              <a:rPr lang="de-CH" dirty="0"/>
              <a:t>KONTINUITÄT</a:t>
            </a:r>
          </a:p>
          <a:p>
            <a:pPr marL="285750" indent="-285750">
              <a:buFontTx/>
              <a:buChar char="-"/>
            </a:pP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2 – 3 x pro Woche</a:t>
            </a:r>
          </a:p>
          <a:p>
            <a:pPr marL="285750" indent="-285750">
              <a:buFontTx/>
              <a:buChar char="-"/>
            </a:pP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Rausfinden was einem gut tut</a:t>
            </a:r>
          </a:p>
          <a:p>
            <a:pPr marL="285750" indent="-285750">
              <a:buFontTx/>
              <a:buChar char="-"/>
            </a:pP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Programm mit </a:t>
            </a:r>
            <a:r>
              <a:rPr lang="de-CH" dirty="0" err="1"/>
              <a:t>Physio</a:t>
            </a:r>
            <a:r>
              <a:rPr lang="de-CH" dirty="0"/>
              <a:t> erarbeiten, ggf. steigern</a:t>
            </a:r>
          </a:p>
          <a:p>
            <a:pPr marL="285750" indent="-285750">
              <a:buFontTx/>
              <a:buChar char="-"/>
            </a:pP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Schmerzen beachten, aber keine Angst haben</a:t>
            </a:r>
          </a:p>
          <a:p>
            <a:pPr marL="285750" indent="-285750">
              <a:buFontTx/>
              <a:buChar char="-"/>
            </a:pP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Auf Ausführung achten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26F4BA-6D01-4FCC-91D4-2C8AFA85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43" y="1771651"/>
            <a:ext cx="5937650" cy="424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84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Prävention von Rückenschmerzen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Schlaf</a:t>
            </a:r>
          </a:p>
          <a:p>
            <a:pPr marL="914400" lvl="2" indent="0">
              <a:buNone/>
            </a:pPr>
            <a:endParaRPr lang="de-CH" dirty="0"/>
          </a:p>
          <a:p>
            <a:pPr marL="914400" lvl="2" indent="0">
              <a:buNone/>
            </a:pPr>
            <a:r>
              <a:rPr lang="de-CH" dirty="0"/>
              <a:t>-  Schlafposition: Seitenlage oder Rückenlage</a:t>
            </a:r>
          </a:p>
          <a:p>
            <a:pPr marL="914400" lvl="2" indent="0">
              <a:buNone/>
            </a:pPr>
            <a:r>
              <a:rPr lang="de-CH" dirty="0"/>
              <a:t>-  Matratze: mittelhart, stützend, individuell angepasst</a:t>
            </a:r>
          </a:p>
          <a:p>
            <a:pPr lvl="2">
              <a:buFontTx/>
              <a:buChar char="-"/>
            </a:pPr>
            <a:r>
              <a:rPr lang="de-CH" dirty="0"/>
              <a:t>Kissen: flach, damit die Halswirbelsäule gerade bleibt</a:t>
            </a:r>
          </a:p>
          <a:p>
            <a:pPr lvl="2">
              <a:buFontTx/>
              <a:buChar char="-"/>
            </a:pPr>
            <a:r>
              <a:rPr lang="de-CH" dirty="0"/>
              <a:t>Abendroutine: kein Handy / </a:t>
            </a:r>
            <a:r>
              <a:rPr lang="de-CH" dirty="0" err="1"/>
              <a:t>Pc</a:t>
            </a:r>
            <a:r>
              <a:rPr lang="de-CH" dirty="0"/>
              <a:t> eine Stunde vor dem Schlaf, Entspannung</a:t>
            </a:r>
          </a:p>
          <a:p>
            <a:pPr lvl="2">
              <a:buFontTx/>
              <a:buChar char="-"/>
            </a:pPr>
            <a:r>
              <a:rPr lang="de-CH" dirty="0"/>
              <a:t>Schlafdauer: 7-8 h pro Nacht</a:t>
            </a:r>
          </a:p>
        </p:txBody>
      </p:sp>
    </p:spTree>
    <p:extLst>
      <p:ext uri="{BB962C8B-B14F-4D97-AF65-F5344CB8AC3E}">
        <p14:creationId xmlns:p14="http://schemas.microsoft.com/office/powerpoint/2010/main" val="38039990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Prävention von Rückenschmerzen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Ernährung</a:t>
            </a:r>
          </a:p>
          <a:p>
            <a:pPr lvl="2"/>
            <a:endParaRPr lang="de-CH" dirty="0"/>
          </a:p>
          <a:p>
            <a:pPr lvl="2">
              <a:buFontTx/>
              <a:buChar char="-"/>
            </a:pPr>
            <a:r>
              <a:rPr lang="de-CH" dirty="0"/>
              <a:t>Obst und Gemüse</a:t>
            </a:r>
          </a:p>
          <a:p>
            <a:pPr lvl="2">
              <a:buFontTx/>
              <a:buChar char="-"/>
            </a:pPr>
            <a:r>
              <a:rPr lang="de-CH" dirty="0"/>
              <a:t>Omega 3 Fettsäuren, Vitamin D, Kalzium und Magnesium</a:t>
            </a:r>
          </a:p>
          <a:p>
            <a:pPr lvl="2">
              <a:buFontTx/>
              <a:buChar char="-"/>
            </a:pPr>
            <a:r>
              <a:rPr lang="de-CH" dirty="0"/>
              <a:t>Viel Wasser trinken</a:t>
            </a:r>
          </a:p>
          <a:p>
            <a:pPr lvl="2">
              <a:buFontTx/>
              <a:buChar char="-"/>
            </a:pPr>
            <a:r>
              <a:rPr lang="de-CH" dirty="0"/>
              <a:t>Zucker und Alkohol reduzieren</a:t>
            </a:r>
          </a:p>
          <a:p>
            <a:pPr lvl="2">
              <a:buFontTx/>
              <a:buChar char="-"/>
            </a:pPr>
            <a:endParaRPr lang="de-CH" dirty="0"/>
          </a:p>
          <a:p>
            <a:pPr marL="914400" lvl="2" indent="0">
              <a:buNone/>
            </a:pPr>
            <a:r>
              <a:rPr lang="de-CH" dirty="0"/>
              <a:t>ENTZÜNDUNGSHEMMENDE ERNÄHRUNG</a:t>
            </a:r>
          </a:p>
        </p:txBody>
      </p:sp>
    </p:spTree>
    <p:extLst>
      <p:ext uri="{BB962C8B-B14F-4D97-AF65-F5344CB8AC3E}">
        <p14:creationId xmlns:p14="http://schemas.microsoft.com/office/powerpoint/2010/main" val="35868002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Prävention von Rückenschmerzen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Arbeitsplatz Ergonomie</a:t>
            </a:r>
          </a:p>
          <a:p>
            <a:pPr marL="914400" lvl="2" indent="0">
              <a:buNone/>
            </a:pPr>
            <a:endParaRPr lang="de-CH" dirty="0"/>
          </a:p>
          <a:p>
            <a:pPr lvl="2">
              <a:buFontTx/>
              <a:buChar char="-"/>
            </a:pPr>
            <a:r>
              <a:rPr lang="de-CH" dirty="0"/>
              <a:t>Alle 30-45 Minuten aufstehen, 2 Minuten bewegen – Sitzen ist das neue rauchen</a:t>
            </a:r>
          </a:p>
          <a:p>
            <a:pPr lvl="2">
              <a:buFontTx/>
              <a:buChar char="-"/>
            </a:pPr>
            <a:r>
              <a:rPr lang="de-CH" dirty="0"/>
              <a:t>Stühle: höhenverstellbar, Lendenstütze, oder instabil,</a:t>
            </a:r>
          </a:p>
          <a:p>
            <a:pPr lvl="2">
              <a:buFontTx/>
              <a:buChar char="-"/>
            </a:pPr>
            <a:r>
              <a:rPr lang="de-CH" dirty="0"/>
              <a:t>Tisch: Ellbogen in 90°, Schultern entspannt</a:t>
            </a:r>
          </a:p>
          <a:p>
            <a:pPr lvl="2">
              <a:buFontTx/>
              <a:buChar char="-"/>
            </a:pPr>
            <a:r>
              <a:rPr lang="de-CH" dirty="0"/>
              <a:t>Monitor: Oberkante auf Augenhöhe</a:t>
            </a:r>
          </a:p>
        </p:txBody>
      </p:sp>
    </p:spTree>
    <p:extLst>
      <p:ext uri="{BB962C8B-B14F-4D97-AF65-F5344CB8AC3E}">
        <p14:creationId xmlns:p14="http://schemas.microsoft.com/office/powerpoint/2010/main" val="25359569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Prävention von Rückenschmerzen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Weitere Präventionshinweise</a:t>
            </a:r>
          </a:p>
          <a:p>
            <a:endParaRPr lang="de-CH" dirty="0"/>
          </a:p>
          <a:p>
            <a:pPr lvl="2">
              <a:buFontTx/>
              <a:buChar char="-"/>
            </a:pPr>
            <a:r>
              <a:rPr lang="de-CH" dirty="0"/>
              <a:t>Stressreduktion: Spaziergänge, Yoga, Meditation</a:t>
            </a:r>
          </a:p>
          <a:p>
            <a:pPr lvl="2">
              <a:buFontTx/>
              <a:buChar char="-"/>
            </a:pPr>
            <a:r>
              <a:rPr lang="de-CH" dirty="0"/>
              <a:t>Gewichtskontrolle: Übergewicht belastet Wirbelsäule</a:t>
            </a:r>
          </a:p>
          <a:p>
            <a:pPr lvl="2">
              <a:buFontTx/>
              <a:buChar char="-"/>
            </a:pPr>
            <a:r>
              <a:rPr lang="de-CH" dirty="0"/>
              <a:t>Keine Schonhaltung: Bewegung trotz leichter Beschwerden</a:t>
            </a:r>
          </a:p>
          <a:p>
            <a:pPr lvl="2">
              <a:buFontTx/>
              <a:buChar char="-"/>
            </a:pPr>
            <a:r>
              <a:rPr lang="de-CH" dirty="0"/>
              <a:t>Barfusslaufen oder entsprechende Schuhe</a:t>
            </a:r>
          </a:p>
        </p:txBody>
      </p:sp>
    </p:spTree>
    <p:extLst>
      <p:ext uri="{BB962C8B-B14F-4D97-AF65-F5344CB8AC3E}">
        <p14:creationId xmlns:p14="http://schemas.microsoft.com/office/powerpoint/2010/main" val="16846176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5" b="5767"/>
          <a:stretch/>
        </p:blipFill>
        <p:spPr>
          <a:xfrm>
            <a:off x="0" y="-225781"/>
            <a:ext cx="12192000" cy="7382937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Volksleiden Rückenschmerzen: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Ursachen verstehen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– Auswege finden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Wann und wie operieren, auf was muss nach einer Operation geachtet werden.</a:t>
            </a:r>
          </a:p>
          <a:p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8" name="Immagine 3">
            <a:extLst>
              <a:ext uri="{FF2B5EF4-FFF2-40B4-BE49-F238E27FC236}">
                <a16:creationId xmlns:a16="http://schemas.microsoft.com/office/drawing/2014/main" id="{4A83EF75-8E54-4011-9BD8-D2205297EC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0" t="1" r="22014" b="498"/>
          <a:stretch/>
        </p:blipFill>
        <p:spPr>
          <a:xfrm>
            <a:off x="8140212" y="186822"/>
            <a:ext cx="3736356" cy="3413629"/>
          </a:xfrm>
          <a:prstGeom prst="rect">
            <a:avLst/>
          </a:prstGeom>
          <a:noFill/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688C406-9786-4935-B677-5851338CCAB3}"/>
              </a:ext>
            </a:extLst>
          </p:cNvPr>
          <p:cNvSpPr/>
          <p:nvPr/>
        </p:nvSpPr>
        <p:spPr>
          <a:xfrm>
            <a:off x="3040896" y="490560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/>
              <a:t>Dr. med. Maximilian Broger</a:t>
            </a:r>
          </a:p>
          <a:p>
            <a:r>
              <a:rPr lang="it-IT" sz="1600" dirty="0" err="1">
                <a:solidFill>
                  <a:schemeClr val="bg1"/>
                </a:solidFill>
              </a:rPr>
              <a:t>Facharzt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für</a:t>
            </a:r>
            <a:r>
              <a:rPr lang="it-IT" sz="1600" dirty="0">
                <a:solidFill>
                  <a:schemeClr val="bg1"/>
                </a:solidFill>
              </a:rPr>
              <a:t> Neurochirurgie</a:t>
            </a:r>
          </a:p>
        </p:txBody>
      </p:sp>
    </p:spTree>
    <p:extLst>
      <p:ext uri="{BB962C8B-B14F-4D97-AF65-F5344CB8AC3E}">
        <p14:creationId xmlns:p14="http://schemas.microsoft.com/office/powerpoint/2010/main" val="21060882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5">
            <a:extLst>
              <a:ext uri="{FF2B5EF4-FFF2-40B4-BE49-F238E27FC236}">
                <a16:creationId xmlns:a16="http://schemas.microsoft.com/office/drawing/2014/main" id="{C3D79EA0-BBF4-41A6-AF3A-7AC19FE2E5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5" b="2063"/>
          <a:stretch/>
        </p:blipFill>
        <p:spPr>
          <a:xfrm>
            <a:off x="0" y="-225781"/>
            <a:ext cx="12192000" cy="7721603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3200" dirty="0">
                <a:solidFill>
                  <a:schemeClr val="tx1"/>
                </a:solidFill>
              </a:rPr>
              <a:t>VIELEN DANK FÜR IHRE AUFMERKSAMKEIT!</a:t>
            </a: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3040897" y="3420811"/>
            <a:ext cx="7221565" cy="1752600"/>
          </a:xfrm>
        </p:spPr>
        <p:txBody>
          <a:bodyPr>
            <a:normAutofit fontScale="92500" lnSpcReduction="20000"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Am Ausgang befinden sich Anmeldungsformulare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für unseren Newsletter.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Wir freuen uns, wenn Sie sich eintragen </a:t>
            </a:r>
            <a:r>
              <a:rPr lang="it-IT" sz="2400" dirty="0" err="1">
                <a:solidFill>
                  <a:schemeClr val="bg1"/>
                </a:solidFill>
              </a:rPr>
              <a:t>oder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sich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alternativ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unter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www.stjosef.it/newsletter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online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anmelden</a:t>
            </a:r>
            <a:r>
              <a:rPr lang="it-IT" sz="2400" dirty="0">
                <a:solidFill>
                  <a:schemeClr val="bg1"/>
                </a:solidFill>
              </a:rPr>
              <a:t>, </a:t>
            </a:r>
            <a:r>
              <a:rPr lang="de-DE" sz="2400" dirty="0">
                <a:solidFill>
                  <a:schemeClr val="bg1"/>
                </a:solidFill>
              </a:rPr>
              <a:t>um keine Neuigkeiten und Angebote zu verpassen.</a:t>
            </a:r>
          </a:p>
        </p:txBody>
      </p:sp>
      <p:sp>
        <p:nvSpPr>
          <p:cNvPr id="5" name="Sottotitolo 1">
            <a:extLst>
              <a:ext uri="{FF2B5EF4-FFF2-40B4-BE49-F238E27FC236}">
                <a16:creationId xmlns:a16="http://schemas.microsoft.com/office/drawing/2014/main" id="{EB59FB46-CEC7-415F-8371-74C4A2ACF9AD}"/>
              </a:ext>
            </a:extLst>
          </p:cNvPr>
          <p:cNvSpPr txBox="1">
            <a:spLocks/>
          </p:cNvSpPr>
          <p:nvPr/>
        </p:nvSpPr>
        <p:spPr>
          <a:xfrm>
            <a:off x="2635357" y="5616844"/>
            <a:ext cx="7627104" cy="675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7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Einteilung nach Dauer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Akuter Rückenschmerz – bis zu 6 Wochen Dauer</a:t>
            </a:r>
          </a:p>
          <a:p>
            <a:r>
              <a:rPr lang="de-DE" dirty="0"/>
              <a:t>Subakuter Rückenschmerz – zwischen 6 und 12 Wochen</a:t>
            </a:r>
          </a:p>
          <a:p>
            <a:r>
              <a:rPr lang="de-DE" dirty="0"/>
              <a:t>Chronischer Rückenschmerz – über 12 Wochen Dauer</a:t>
            </a:r>
          </a:p>
          <a:p>
            <a:r>
              <a:rPr lang="de-DE" dirty="0"/>
              <a:t>Rezidivierende Kreuzschmerzen – treten nach zumindest 6 Monaten ohne Beschwerden wieder auf</a:t>
            </a:r>
          </a:p>
          <a:p>
            <a:endParaRPr lang="de-DE" dirty="0"/>
          </a:p>
          <a:p>
            <a:r>
              <a:rPr lang="de-DE" dirty="0"/>
              <a:t>Schmerzintensität kann innerhalb der Periode variieren</a:t>
            </a:r>
            <a:endParaRPr lang="de-IT" dirty="0"/>
          </a:p>
          <a:p>
            <a:endParaRPr lang="it-I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CA7663-2CA1-4910-9F85-A657EE438CAB}"/>
              </a:ext>
            </a:extLst>
          </p:cNvPr>
          <p:cNvSpPr txBox="1"/>
          <p:nvPr/>
        </p:nvSpPr>
        <p:spPr>
          <a:xfrm>
            <a:off x="10973483" y="34706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Tischler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71757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Unspezifischer Kreuzschmerz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 der Regel gute Prognose!</a:t>
            </a:r>
            <a:br>
              <a:rPr lang="de-DE" dirty="0"/>
            </a:br>
            <a:r>
              <a:rPr lang="de-DE" dirty="0"/>
              <a:t>Genesungsrate akut 90% in 6 Wochen</a:t>
            </a:r>
          </a:p>
          <a:p>
            <a:r>
              <a:rPr lang="de-DE" dirty="0"/>
              <a:t>Wichtiger Prädiktor ist Erwartungshaltung des Patienten</a:t>
            </a:r>
          </a:p>
          <a:p>
            <a:r>
              <a:rPr lang="de-DE" dirty="0"/>
              <a:t>Körperliche Bewegung verursacht keine Schäden, sondern fördert eine Linderung der Beschwerden</a:t>
            </a:r>
          </a:p>
          <a:p>
            <a:r>
              <a:rPr lang="de-DE" dirty="0"/>
              <a:t>Diagnostische Maßnahmen ohne therapeutische Konsequenz sollen vermieden werden</a:t>
            </a:r>
          </a:p>
          <a:p>
            <a:endParaRPr lang="it-I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5AB0A3-875F-4D6E-B187-EFB8BD6F6626}"/>
              </a:ext>
            </a:extLst>
          </p:cNvPr>
          <p:cNvSpPr txBox="1"/>
          <p:nvPr/>
        </p:nvSpPr>
        <p:spPr>
          <a:xfrm>
            <a:off x="10973483" y="34706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Tischler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180072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Anatomie</a:t>
            </a:r>
            <a:r>
              <a:rPr lang="en-US" dirty="0"/>
              <a:t> der </a:t>
            </a:r>
            <a:r>
              <a:rPr lang="en-US" dirty="0" err="1"/>
              <a:t>Wirbelsäule</a:t>
            </a:r>
            <a:endParaRPr lang="it-IT" dirty="0"/>
          </a:p>
        </p:txBody>
      </p:sp>
      <p:pic>
        <p:nvPicPr>
          <p:cNvPr id="6" name="Immagine 3" descr="de_wirbelsaeule_lateralansicht_wirbelkoerper_detail_replacement_image.jpg">
            <a:extLst>
              <a:ext uri="{FF2B5EF4-FFF2-40B4-BE49-F238E27FC236}">
                <a16:creationId xmlns:a16="http://schemas.microsoft.com/office/drawing/2014/main" id="{CFF64209-02F0-47BD-9033-1E32E7FCD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57" y="1591651"/>
            <a:ext cx="7523629" cy="484248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5928A09-26BB-11E7-EEF7-5B5582A4FBAB}"/>
              </a:ext>
            </a:extLst>
          </p:cNvPr>
          <p:cNvSpPr txBox="1"/>
          <p:nvPr/>
        </p:nvSpPr>
        <p:spPr>
          <a:xfrm>
            <a:off x="11071180" y="347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Broger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2323514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2902</Words>
  <Application>Microsoft Office PowerPoint</Application>
  <PresentationFormat>Breitbild</PresentationFormat>
  <Paragraphs>544</Paragraphs>
  <Slides>67</Slides>
  <Notes>66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67</vt:i4>
      </vt:variant>
    </vt:vector>
  </HeadingPairs>
  <TitlesOfParts>
    <vt:vector size="73" baseType="lpstr">
      <vt:lpstr>Arial</vt:lpstr>
      <vt:lpstr>Calibri</vt:lpstr>
      <vt:lpstr>Mangal</vt:lpstr>
      <vt:lpstr>PT Sans</vt:lpstr>
      <vt:lpstr>Times</vt:lpstr>
      <vt:lpstr>Tema di Office</vt:lpstr>
      <vt:lpstr>PowerPoint-Präsentation</vt:lpstr>
      <vt:lpstr>Volksleiden Rückenschmerzen:  Ursachen verstehen  – Auswege finden</vt:lpstr>
      <vt:lpstr>PowerPoint-Präsentation</vt:lpstr>
      <vt:lpstr>Volksleiden Rückenschmerzen:  Ursachen verstehen  – Auswege finden</vt:lpstr>
      <vt:lpstr>Rückenschmerzen allgemein</vt:lpstr>
      <vt:lpstr>Einteilung Rückenschmerzen</vt:lpstr>
      <vt:lpstr>Einteilung nach Dauer</vt:lpstr>
      <vt:lpstr>Unspezifischer Kreuzschmerz</vt:lpstr>
      <vt:lpstr>Anatomie der Wirbelsäule</vt:lpstr>
      <vt:lpstr>Anatomische Umgebung</vt:lpstr>
      <vt:lpstr> Mögliche Behandlungen</vt:lpstr>
      <vt:lpstr>Stichwort: Fibromialgie</vt:lpstr>
      <vt:lpstr>Warnzeichen – „red flags“</vt:lpstr>
      <vt:lpstr>Wann Bildgebung?</vt:lpstr>
      <vt:lpstr>Diagnostische Untersuchungen</vt:lpstr>
      <vt:lpstr>Der Bandscheibenvorfall 1/2</vt:lpstr>
      <vt:lpstr>Der Bandscheibenvorfall 2/2</vt:lpstr>
      <vt:lpstr>Indikation zur operativen Therapie bei Bandscheibenvorfall</vt:lpstr>
      <vt:lpstr>Bandscheibenvorfall</vt:lpstr>
      <vt:lpstr>Verschleiss = Degeneration</vt:lpstr>
      <vt:lpstr>Beispiel für Deformität</vt:lpstr>
      <vt:lpstr>Beispiel für Deformität</vt:lpstr>
      <vt:lpstr>Tumoren der Wirbelsäule</vt:lpstr>
      <vt:lpstr>Spondylodiscitis</vt:lpstr>
      <vt:lpstr>osteoporotische Fraktur</vt:lpstr>
      <vt:lpstr>Immer noch keine Diagnose?  Spektrum erweitern</vt:lpstr>
      <vt:lpstr>PowerPoint-Präsentation</vt:lpstr>
      <vt:lpstr>Andere mögliche Ursachen Kreuzschmerz  +/- Ausstrahlung</vt:lpstr>
      <vt:lpstr>Risikofaktoren für Chronifizierung unspezifischer Kreuzschmerzen 1/2</vt:lpstr>
      <vt:lpstr>Risikofaktoren für Chronifizierung unspezifischer Kreuzschmerzen 2/2</vt:lpstr>
      <vt:lpstr>Zusammenfassung</vt:lpstr>
      <vt:lpstr>Volksleiden Rückenschmerzen:  Ursachen verstehen  – Auswege finden</vt:lpstr>
      <vt:lpstr>PowerPoint-Präsentation</vt:lpstr>
      <vt:lpstr>Scopo di un medico Terapista del Dolore nel trattamento del " Mal di Schiena" è: </vt:lpstr>
      <vt:lpstr>Scopo di un medico Terapista del Dolore nel trattamento del " Mal di Schiena" è: </vt:lpstr>
      <vt:lpstr>Le varie sperimentazioni volte a riprodurre il dolore lombare tendono a privilegiare due fonti di dolore:</vt:lpstr>
      <vt:lpstr>PowerPoint-Präsentation</vt:lpstr>
      <vt:lpstr>Cosa fa l’anestesista nel trattamento del dolore?</vt:lpstr>
      <vt:lpstr>Antinfiammatori nel mal di schiena: cosa sapere</vt:lpstr>
      <vt:lpstr>Controindicazioni principali</vt:lpstr>
      <vt:lpstr>Lo scopo delle infiltrazioni è…</vt:lpstr>
      <vt:lpstr>Tecniche infiltrative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Altre tecniche infiltrative</vt:lpstr>
      <vt:lpstr>Agopuntura</vt:lpstr>
      <vt:lpstr>Volksleiden Rückenschmerzen:  Ursachen verstehen  – Auswege finden</vt:lpstr>
      <vt:lpstr>Konservative Behandlung des Bandscheibenvorfalls</vt:lpstr>
      <vt:lpstr>Konservative Behandlung des Bandscheibenvorfalls</vt:lpstr>
      <vt:lpstr>Konservative Behandlung des Bandscheibenvorfalls</vt:lpstr>
      <vt:lpstr>Konservative Behandlung des Bandscheibenvorfalls</vt:lpstr>
      <vt:lpstr>Konservative Behandlung des Bandscheibenvorfalls</vt:lpstr>
      <vt:lpstr>Konservative Behandlung des Bandscheibenvorfalls</vt:lpstr>
      <vt:lpstr>Konservative Behandlung des Bandscheibenvorfalls</vt:lpstr>
      <vt:lpstr>Der unspezifische Rückenschmerz</vt:lpstr>
      <vt:lpstr>Der unspezifische Rückenschmerz</vt:lpstr>
      <vt:lpstr>Der unspezifische Rückenschmerz</vt:lpstr>
      <vt:lpstr>Prävention von Rückenschmerzen</vt:lpstr>
      <vt:lpstr>Prävention von Rückenschmerzen</vt:lpstr>
      <vt:lpstr>Prävention von Rückenschmerzen</vt:lpstr>
      <vt:lpstr>Prävention von Rückenschmerzen</vt:lpstr>
      <vt:lpstr>Prävention von Rückenschmerzen</vt:lpstr>
      <vt:lpstr>Volksleiden Rückenschmerzen:  Ursachen verstehen  – Auswege finden</vt:lpstr>
      <vt:lpstr>VIELEN DANK FÜR IHRE AUFMERKSAMKEIT!</vt:lpstr>
    </vt:vector>
  </TitlesOfParts>
  <Company>design.buero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Albert Pinggera, design.buero</dc:creator>
  <cp:lastModifiedBy>Sophie Ennemoser</cp:lastModifiedBy>
  <cp:revision>115</cp:revision>
  <dcterms:created xsi:type="dcterms:W3CDTF">2021-05-23T15:05:14Z</dcterms:created>
  <dcterms:modified xsi:type="dcterms:W3CDTF">2025-05-27T12:34:30Z</dcterms:modified>
</cp:coreProperties>
</file>